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48" r:id="rId1"/>
  </p:sldMasterIdLst>
  <p:notesMasterIdLst>
    <p:notesMasterId r:id="rId47"/>
  </p:notesMasterIdLst>
  <p:handoutMasterIdLst>
    <p:handoutMasterId r:id="rId48"/>
  </p:handoutMasterIdLst>
  <p:sldIdLst>
    <p:sldId id="430" r:id="rId2"/>
    <p:sldId id="431" r:id="rId3"/>
    <p:sldId id="454" r:id="rId4"/>
    <p:sldId id="483" r:id="rId5"/>
    <p:sldId id="477" r:id="rId6"/>
    <p:sldId id="447" r:id="rId7"/>
    <p:sldId id="384" r:id="rId8"/>
    <p:sldId id="448" r:id="rId9"/>
    <p:sldId id="484" r:id="rId10"/>
    <p:sldId id="370" r:id="rId11"/>
    <p:sldId id="459" r:id="rId12"/>
    <p:sldId id="425" r:id="rId13"/>
    <p:sldId id="434" r:id="rId14"/>
    <p:sldId id="468" r:id="rId15"/>
    <p:sldId id="485" r:id="rId16"/>
    <p:sldId id="386" r:id="rId17"/>
    <p:sldId id="452" r:id="rId18"/>
    <p:sldId id="446" r:id="rId19"/>
    <p:sldId id="476" r:id="rId20"/>
    <p:sldId id="475" r:id="rId21"/>
    <p:sldId id="458" r:id="rId22"/>
    <p:sldId id="392" r:id="rId23"/>
    <p:sldId id="449" r:id="rId24"/>
    <p:sldId id="399" r:id="rId25"/>
    <p:sldId id="486" r:id="rId26"/>
    <p:sldId id="426" r:id="rId27"/>
    <p:sldId id="387" r:id="rId28"/>
    <p:sldId id="388" r:id="rId29"/>
    <p:sldId id="393" r:id="rId30"/>
    <p:sldId id="389" r:id="rId31"/>
    <p:sldId id="407" r:id="rId32"/>
    <p:sldId id="390" r:id="rId33"/>
    <p:sldId id="450" r:id="rId34"/>
    <p:sldId id="487" r:id="rId35"/>
    <p:sldId id="402" r:id="rId36"/>
    <p:sldId id="398" r:id="rId37"/>
    <p:sldId id="403" r:id="rId38"/>
    <p:sldId id="466" r:id="rId39"/>
    <p:sldId id="467" r:id="rId40"/>
    <p:sldId id="404" r:id="rId41"/>
    <p:sldId id="412" r:id="rId42"/>
    <p:sldId id="442" r:id="rId43"/>
    <p:sldId id="443" r:id="rId44"/>
    <p:sldId id="488" r:id="rId45"/>
    <p:sldId id="489" r:id="rId46"/>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xmlns="">
        <p15:guide id="1" orient="horz" pos="1219">
          <p15:clr>
            <a:srgbClr val="A4A3A4"/>
          </p15:clr>
        </p15:guide>
        <p15:guide id="2" orient="horz" pos="147">
          <p15:clr>
            <a:srgbClr val="A4A3A4"/>
          </p15:clr>
        </p15:guide>
        <p15:guide id="3" orient="horz">
          <p15:clr>
            <a:srgbClr val="A4A3A4"/>
          </p15:clr>
        </p15:guide>
        <p15:guide id="4" orient="horz" pos="3756">
          <p15:clr>
            <a:srgbClr val="A4A3A4"/>
          </p15:clr>
        </p15:guide>
        <p15:guide id="5" pos="339">
          <p15:clr>
            <a:srgbClr val="A4A3A4"/>
          </p15:clr>
        </p15:guide>
        <p15:guide id="6" pos="5633">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ADE4"/>
    <a:srgbClr val="FFFFFF"/>
    <a:srgbClr val="3F9C35"/>
    <a:srgbClr val="34B233"/>
    <a:srgbClr val="000000"/>
    <a:srgbClr val="292929"/>
    <a:srgbClr val="D5D2CA"/>
    <a:srgbClr val="0051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471" autoAdjust="0"/>
    <p:restoredTop sz="81880" autoAdjust="0"/>
  </p:normalViewPr>
  <p:slideViewPr>
    <p:cSldViewPr snapToGrid="0" showGuides="1">
      <p:cViewPr>
        <p:scale>
          <a:sx n="120" d="100"/>
          <a:sy n="120" d="100"/>
        </p:scale>
        <p:origin x="-84" y="-2670"/>
      </p:cViewPr>
      <p:guideLst>
        <p:guide orient="horz" pos="1219"/>
        <p:guide orient="horz" pos="147"/>
        <p:guide orient="horz"/>
        <p:guide orient="horz" pos="3756"/>
        <p:guide pos="339"/>
        <p:guide pos="5633"/>
      </p:guideLst>
    </p:cSldViewPr>
  </p:slideViewPr>
  <p:notesTextViewPr>
    <p:cViewPr>
      <p:scale>
        <a:sx n="1" d="1"/>
        <a:sy n="1" d="1"/>
      </p:scale>
      <p:origin x="0" y="0"/>
    </p:cViewPr>
  </p:notesTextViewPr>
  <p:sorterViewPr>
    <p:cViewPr>
      <p:scale>
        <a:sx n="100" d="100"/>
        <a:sy n="100" d="100"/>
      </p:scale>
      <p:origin x="0" y="3858"/>
    </p:cViewPr>
  </p:sorterViewPr>
  <p:notesViewPr>
    <p:cSldViewPr snapToGrid="0">
      <p:cViewPr varScale="1">
        <p:scale>
          <a:sx n="58" d="100"/>
          <a:sy n="58" d="100"/>
        </p:scale>
        <p:origin x="280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EA23C7-229D-4A0B-A03F-47A1E15A7555}" type="doc">
      <dgm:prSet loTypeId="urn:microsoft.com/office/officeart/2005/8/layout/process2" loCatId="process" qsTypeId="urn:microsoft.com/office/officeart/2005/8/quickstyle/simple5" qsCatId="simple" csTypeId="urn:microsoft.com/office/officeart/2005/8/colors/colorful4" csCatId="colorful" phldr="1"/>
      <dgm:spPr/>
    </dgm:pt>
    <dgm:pt modelId="{FDB369BA-9970-48FD-984C-8C7DB0A70847}">
      <dgm:prSet phldrT="[Text]"/>
      <dgm:spPr/>
      <dgm:t>
        <a:bodyPr/>
        <a:lstStyle/>
        <a:p>
          <a:pPr algn="l" rtl="0"/>
          <a:r>
            <a:rPr lang="fr" b="0" i="0" u="none" baseline="0"/>
            <a:t>Objectifs et conception</a:t>
          </a:r>
          <a:endParaRPr lang="fr" dirty="0"/>
        </a:p>
      </dgm:t>
    </dgm:pt>
    <dgm:pt modelId="{60660487-8D22-4AD7-B36E-5C99913EB109}" type="parTrans" cxnId="{450D2C0A-51D0-4ACE-A9D5-676DC774F143}">
      <dgm:prSet/>
      <dgm:spPr/>
      <dgm:t>
        <a:bodyPr/>
        <a:lstStyle/>
        <a:p>
          <a:endParaRPr lang="fr"/>
        </a:p>
      </dgm:t>
    </dgm:pt>
    <dgm:pt modelId="{B9BBF60C-7B56-4FB2-9AB2-785D623662A3}" type="sibTrans" cxnId="{450D2C0A-51D0-4ACE-A9D5-676DC774F143}">
      <dgm:prSet/>
      <dgm:spPr/>
      <dgm:t>
        <a:bodyPr/>
        <a:lstStyle/>
        <a:p>
          <a:endParaRPr lang="fr"/>
        </a:p>
      </dgm:t>
    </dgm:pt>
    <dgm:pt modelId="{7C2B4E35-98E5-448D-BDBA-8DEF9EFA51B6}">
      <dgm:prSet phldrT="[Text]"/>
      <dgm:spPr/>
      <dgm:t>
        <a:bodyPr/>
        <a:lstStyle/>
        <a:p>
          <a:pPr algn="l" rtl="0"/>
          <a:r>
            <a:rPr lang="fr" b="0" i="0" u="none" baseline="0"/>
            <a:t>Création d’un système de surveillance</a:t>
          </a:r>
          <a:endParaRPr lang="fr" dirty="0"/>
        </a:p>
      </dgm:t>
    </dgm:pt>
    <dgm:pt modelId="{C97109A1-080D-4AED-9AF2-FCB4836C1254}" type="parTrans" cxnId="{84712399-ED03-482E-85ED-351ECBE68015}">
      <dgm:prSet/>
      <dgm:spPr/>
      <dgm:t>
        <a:bodyPr/>
        <a:lstStyle/>
        <a:p>
          <a:endParaRPr lang="fr"/>
        </a:p>
      </dgm:t>
    </dgm:pt>
    <dgm:pt modelId="{46414139-D3A3-44A4-B283-C60EAF779D24}" type="sibTrans" cxnId="{84712399-ED03-482E-85ED-351ECBE68015}">
      <dgm:prSet/>
      <dgm:spPr/>
      <dgm:t>
        <a:bodyPr/>
        <a:lstStyle/>
        <a:p>
          <a:endParaRPr lang="fr"/>
        </a:p>
      </dgm:t>
    </dgm:pt>
    <dgm:pt modelId="{40FE2432-75D0-4056-B17B-DD2C11A9DCED}">
      <dgm:prSet phldrT="[Text]"/>
      <dgm:spPr/>
      <dgm:t>
        <a:bodyPr/>
        <a:lstStyle/>
        <a:p>
          <a:pPr algn="l" rtl="0"/>
          <a:r>
            <a:rPr lang="fr" b="0" i="0" u="none" baseline="0"/>
            <a:t>Analyse et notification</a:t>
          </a:r>
          <a:endParaRPr lang="fr" dirty="0"/>
        </a:p>
      </dgm:t>
    </dgm:pt>
    <dgm:pt modelId="{45A30517-3752-473B-B442-34DFB3F2EB59}" type="parTrans" cxnId="{552B0FD7-B506-4D07-A95B-D904C69325CE}">
      <dgm:prSet/>
      <dgm:spPr/>
      <dgm:t>
        <a:bodyPr/>
        <a:lstStyle/>
        <a:p>
          <a:endParaRPr lang="fr"/>
        </a:p>
      </dgm:t>
    </dgm:pt>
    <dgm:pt modelId="{3EE6EAF3-432E-49CD-A311-B7AEC4DF7634}" type="sibTrans" cxnId="{552B0FD7-B506-4D07-A95B-D904C69325CE}">
      <dgm:prSet/>
      <dgm:spPr/>
      <dgm:t>
        <a:bodyPr/>
        <a:lstStyle/>
        <a:p>
          <a:endParaRPr lang="fr"/>
        </a:p>
      </dgm:t>
    </dgm:pt>
    <dgm:pt modelId="{2BA6A765-5B9D-4260-91DB-14B4A346441F}" type="pres">
      <dgm:prSet presAssocID="{DDEA23C7-229D-4A0B-A03F-47A1E15A7555}" presName="linearFlow" presStyleCnt="0">
        <dgm:presLayoutVars>
          <dgm:resizeHandles val="exact"/>
        </dgm:presLayoutVars>
      </dgm:prSet>
      <dgm:spPr/>
    </dgm:pt>
    <dgm:pt modelId="{08C1C7FE-83FF-4525-8DC0-82D4A28834EB}" type="pres">
      <dgm:prSet presAssocID="{FDB369BA-9970-48FD-984C-8C7DB0A70847}" presName="node" presStyleLbl="node1" presStyleIdx="0" presStyleCnt="3">
        <dgm:presLayoutVars>
          <dgm:bulletEnabled val="1"/>
        </dgm:presLayoutVars>
      </dgm:prSet>
      <dgm:spPr/>
      <dgm:t>
        <a:bodyPr/>
        <a:lstStyle/>
        <a:p>
          <a:endParaRPr lang="fr"/>
        </a:p>
      </dgm:t>
    </dgm:pt>
    <dgm:pt modelId="{F2052F51-FECF-46F9-A431-A1D36FC1FA4B}" type="pres">
      <dgm:prSet presAssocID="{B9BBF60C-7B56-4FB2-9AB2-785D623662A3}" presName="sibTrans" presStyleLbl="sibTrans2D1" presStyleIdx="0" presStyleCnt="2"/>
      <dgm:spPr/>
      <dgm:t>
        <a:bodyPr/>
        <a:lstStyle/>
        <a:p>
          <a:endParaRPr lang="fr"/>
        </a:p>
      </dgm:t>
    </dgm:pt>
    <dgm:pt modelId="{CDC144D5-C74F-49BF-90EE-60773668D169}" type="pres">
      <dgm:prSet presAssocID="{B9BBF60C-7B56-4FB2-9AB2-785D623662A3}" presName="connectorText" presStyleLbl="sibTrans2D1" presStyleIdx="0" presStyleCnt="2"/>
      <dgm:spPr/>
      <dgm:t>
        <a:bodyPr/>
        <a:lstStyle/>
        <a:p>
          <a:endParaRPr lang="fr"/>
        </a:p>
      </dgm:t>
    </dgm:pt>
    <dgm:pt modelId="{7FE861C8-81EE-4CDF-AF85-A0B8B5A7A751}" type="pres">
      <dgm:prSet presAssocID="{7C2B4E35-98E5-448D-BDBA-8DEF9EFA51B6}" presName="node" presStyleLbl="node1" presStyleIdx="1" presStyleCnt="3">
        <dgm:presLayoutVars>
          <dgm:bulletEnabled val="1"/>
        </dgm:presLayoutVars>
      </dgm:prSet>
      <dgm:spPr/>
      <dgm:t>
        <a:bodyPr/>
        <a:lstStyle/>
        <a:p>
          <a:endParaRPr lang="fr"/>
        </a:p>
      </dgm:t>
    </dgm:pt>
    <dgm:pt modelId="{B62290B9-DA20-4474-81F1-B8BAA7E90FA8}" type="pres">
      <dgm:prSet presAssocID="{46414139-D3A3-44A4-B283-C60EAF779D24}" presName="sibTrans" presStyleLbl="sibTrans2D1" presStyleIdx="1" presStyleCnt="2"/>
      <dgm:spPr/>
      <dgm:t>
        <a:bodyPr/>
        <a:lstStyle/>
        <a:p>
          <a:endParaRPr lang="fr"/>
        </a:p>
      </dgm:t>
    </dgm:pt>
    <dgm:pt modelId="{559F2949-9556-4037-B2A0-D99887066AFE}" type="pres">
      <dgm:prSet presAssocID="{46414139-D3A3-44A4-B283-C60EAF779D24}" presName="connectorText" presStyleLbl="sibTrans2D1" presStyleIdx="1" presStyleCnt="2"/>
      <dgm:spPr/>
      <dgm:t>
        <a:bodyPr/>
        <a:lstStyle/>
        <a:p>
          <a:endParaRPr lang="fr"/>
        </a:p>
      </dgm:t>
    </dgm:pt>
    <dgm:pt modelId="{6C58B4FE-3669-4F48-AC80-6D8CE3372126}" type="pres">
      <dgm:prSet presAssocID="{40FE2432-75D0-4056-B17B-DD2C11A9DCED}" presName="node" presStyleLbl="node1" presStyleIdx="2" presStyleCnt="3">
        <dgm:presLayoutVars>
          <dgm:bulletEnabled val="1"/>
        </dgm:presLayoutVars>
      </dgm:prSet>
      <dgm:spPr/>
      <dgm:t>
        <a:bodyPr/>
        <a:lstStyle/>
        <a:p>
          <a:endParaRPr lang="fr"/>
        </a:p>
      </dgm:t>
    </dgm:pt>
  </dgm:ptLst>
  <dgm:cxnLst>
    <dgm:cxn modelId="{6A0F324B-2D84-48A3-9978-22DB25EAB62B}" type="presOf" srcId="{46414139-D3A3-44A4-B283-C60EAF779D24}" destId="{B62290B9-DA20-4474-81F1-B8BAA7E90FA8}" srcOrd="0" destOrd="0" presId="urn:microsoft.com/office/officeart/2005/8/layout/process2"/>
    <dgm:cxn modelId="{89E2398F-E5D1-40FC-B8B7-D20CBEADE83E}" type="presOf" srcId="{B9BBF60C-7B56-4FB2-9AB2-785D623662A3}" destId="{CDC144D5-C74F-49BF-90EE-60773668D169}" srcOrd="1" destOrd="0" presId="urn:microsoft.com/office/officeart/2005/8/layout/process2"/>
    <dgm:cxn modelId="{A0C6F150-5446-4838-937D-03389D015105}" type="presOf" srcId="{7C2B4E35-98E5-448D-BDBA-8DEF9EFA51B6}" destId="{7FE861C8-81EE-4CDF-AF85-A0B8B5A7A751}" srcOrd="0" destOrd="0" presId="urn:microsoft.com/office/officeart/2005/8/layout/process2"/>
    <dgm:cxn modelId="{300F0D94-63B0-4A61-B3BF-B2AF284C6749}" type="presOf" srcId="{46414139-D3A3-44A4-B283-C60EAF779D24}" destId="{559F2949-9556-4037-B2A0-D99887066AFE}" srcOrd="1" destOrd="0" presId="urn:microsoft.com/office/officeart/2005/8/layout/process2"/>
    <dgm:cxn modelId="{552B0FD7-B506-4D07-A95B-D904C69325CE}" srcId="{DDEA23C7-229D-4A0B-A03F-47A1E15A7555}" destId="{40FE2432-75D0-4056-B17B-DD2C11A9DCED}" srcOrd="2" destOrd="0" parTransId="{45A30517-3752-473B-B442-34DFB3F2EB59}" sibTransId="{3EE6EAF3-432E-49CD-A311-B7AEC4DF7634}"/>
    <dgm:cxn modelId="{450D2C0A-51D0-4ACE-A9D5-676DC774F143}" srcId="{DDEA23C7-229D-4A0B-A03F-47A1E15A7555}" destId="{FDB369BA-9970-48FD-984C-8C7DB0A70847}" srcOrd="0" destOrd="0" parTransId="{60660487-8D22-4AD7-B36E-5C99913EB109}" sibTransId="{B9BBF60C-7B56-4FB2-9AB2-785D623662A3}"/>
    <dgm:cxn modelId="{F9EC2AD5-9886-4452-BD30-8BF8E0406D10}" type="presOf" srcId="{DDEA23C7-229D-4A0B-A03F-47A1E15A7555}" destId="{2BA6A765-5B9D-4260-91DB-14B4A346441F}" srcOrd="0" destOrd="0" presId="urn:microsoft.com/office/officeart/2005/8/layout/process2"/>
    <dgm:cxn modelId="{0E32BF97-31C3-4AB1-9CC2-0A004762EB3B}" type="presOf" srcId="{40FE2432-75D0-4056-B17B-DD2C11A9DCED}" destId="{6C58B4FE-3669-4F48-AC80-6D8CE3372126}" srcOrd="0" destOrd="0" presId="urn:microsoft.com/office/officeart/2005/8/layout/process2"/>
    <dgm:cxn modelId="{C54A7756-3347-4EE7-95D0-F60A84EFD412}" type="presOf" srcId="{FDB369BA-9970-48FD-984C-8C7DB0A70847}" destId="{08C1C7FE-83FF-4525-8DC0-82D4A28834EB}" srcOrd="0" destOrd="0" presId="urn:microsoft.com/office/officeart/2005/8/layout/process2"/>
    <dgm:cxn modelId="{84712399-ED03-482E-85ED-351ECBE68015}" srcId="{DDEA23C7-229D-4A0B-A03F-47A1E15A7555}" destId="{7C2B4E35-98E5-448D-BDBA-8DEF9EFA51B6}" srcOrd="1" destOrd="0" parTransId="{C97109A1-080D-4AED-9AF2-FCB4836C1254}" sibTransId="{46414139-D3A3-44A4-B283-C60EAF779D24}"/>
    <dgm:cxn modelId="{77EED8AC-9BF5-4A1C-B07D-7C57D19223F0}" type="presOf" srcId="{B9BBF60C-7B56-4FB2-9AB2-785D623662A3}" destId="{F2052F51-FECF-46F9-A431-A1D36FC1FA4B}" srcOrd="0" destOrd="0" presId="urn:microsoft.com/office/officeart/2005/8/layout/process2"/>
    <dgm:cxn modelId="{3BB652E2-13BC-47C8-952B-973FBDDDF805}" type="presParOf" srcId="{2BA6A765-5B9D-4260-91DB-14B4A346441F}" destId="{08C1C7FE-83FF-4525-8DC0-82D4A28834EB}" srcOrd="0" destOrd="0" presId="urn:microsoft.com/office/officeart/2005/8/layout/process2"/>
    <dgm:cxn modelId="{66B6B3DF-1DA4-4282-91CA-29DFD7892935}" type="presParOf" srcId="{2BA6A765-5B9D-4260-91DB-14B4A346441F}" destId="{F2052F51-FECF-46F9-A431-A1D36FC1FA4B}" srcOrd="1" destOrd="0" presId="urn:microsoft.com/office/officeart/2005/8/layout/process2"/>
    <dgm:cxn modelId="{199C74E6-87F1-40EC-9CB2-115C78471266}" type="presParOf" srcId="{F2052F51-FECF-46F9-A431-A1D36FC1FA4B}" destId="{CDC144D5-C74F-49BF-90EE-60773668D169}" srcOrd="0" destOrd="0" presId="urn:microsoft.com/office/officeart/2005/8/layout/process2"/>
    <dgm:cxn modelId="{F0B204D8-E977-4E41-873D-216094F7D696}" type="presParOf" srcId="{2BA6A765-5B9D-4260-91DB-14B4A346441F}" destId="{7FE861C8-81EE-4CDF-AF85-A0B8B5A7A751}" srcOrd="2" destOrd="0" presId="urn:microsoft.com/office/officeart/2005/8/layout/process2"/>
    <dgm:cxn modelId="{7BFE3A19-1A66-48E1-AF79-00975DD996E1}" type="presParOf" srcId="{2BA6A765-5B9D-4260-91DB-14B4A346441F}" destId="{B62290B9-DA20-4474-81F1-B8BAA7E90FA8}" srcOrd="3" destOrd="0" presId="urn:microsoft.com/office/officeart/2005/8/layout/process2"/>
    <dgm:cxn modelId="{8DF40939-C536-4997-B273-1CF7526DD738}" type="presParOf" srcId="{B62290B9-DA20-4474-81F1-B8BAA7E90FA8}" destId="{559F2949-9556-4037-B2A0-D99887066AFE}" srcOrd="0" destOrd="0" presId="urn:microsoft.com/office/officeart/2005/8/layout/process2"/>
    <dgm:cxn modelId="{BE9D7D31-16FF-41EC-B921-61CA692FF186}" type="presParOf" srcId="{2BA6A765-5B9D-4260-91DB-14B4A346441F}" destId="{6C58B4FE-3669-4F48-AC80-6D8CE3372126}"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1C7FE-83FF-4525-8DC0-82D4A28834EB}">
      <dsp:nvSpPr>
        <dsp:cNvPr id="0" name=""/>
        <dsp:cNvSpPr/>
      </dsp:nvSpPr>
      <dsp:spPr>
        <a:xfrm>
          <a:off x="847568" y="0"/>
          <a:ext cx="2267426" cy="125968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fr" sz="2300" b="0" i="0" u="none" kern="1200" baseline="0"/>
            <a:t>Objectifs et conception</a:t>
          </a:r>
          <a:endParaRPr lang="fr" sz="2300" kern="1200" dirty="0"/>
        </a:p>
      </dsp:txBody>
      <dsp:txXfrm>
        <a:off x="884463" y="36895"/>
        <a:ext cx="2193636" cy="1185891"/>
      </dsp:txXfrm>
    </dsp:sp>
    <dsp:sp modelId="{F2052F51-FECF-46F9-A431-A1D36FC1FA4B}">
      <dsp:nvSpPr>
        <dsp:cNvPr id="0" name=""/>
        <dsp:cNvSpPr/>
      </dsp:nvSpPr>
      <dsp:spPr>
        <a:xfrm rot="5400000">
          <a:off x="1745091" y="1291173"/>
          <a:ext cx="472380" cy="566856"/>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 sz="1800" kern="1200"/>
        </a:p>
      </dsp:txBody>
      <dsp:txXfrm rot="-5400000">
        <a:off x="1811224" y="1338411"/>
        <a:ext cx="340114" cy="330666"/>
      </dsp:txXfrm>
    </dsp:sp>
    <dsp:sp modelId="{7FE861C8-81EE-4CDF-AF85-A0B8B5A7A751}">
      <dsp:nvSpPr>
        <dsp:cNvPr id="0" name=""/>
        <dsp:cNvSpPr/>
      </dsp:nvSpPr>
      <dsp:spPr>
        <a:xfrm>
          <a:off x="847568" y="1889521"/>
          <a:ext cx="2267426" cy="1259681"/>
        </a:xfrm>
        <a:prstGeom prst="roundRect">
          <a:avLst>
            <a:gd name="adj" fmla="val 10000"/>
          </a:avLst>
        </a:prstGeom>
        <a:gradFill rotWithShape="0">
          <a:gsLst>
            <a:gs pos="0">
              <a:schemeClr val="accent4">
                <a:hueOff val="5394914"/>
                <a:satOff val="0"/>
                <a:lumOff val="-9412"/>
                <a:alphaOff val="0"/>
                <a:shade val="51000"/>
                <a:satMod val="130000"/>
              </a:schemeClr>
            </a:gs>
            <a:gs pos="80000">
              <a:schemeClr val="accent4">
                <a:hueOff val="5394914"/>
                <a:satOff val="0"/>
                <a:lumOff val="-9412"/>
                <a:alphaOff val="0"/>
                <a:shade val="93000"/>
                <a:satMod val="130000"/>
              </a:schemeClr>
            </a:gs>
            <a:gs pos="100000">
              <a:schemeClr val="accent4">
                <a:hueOff val="5394914"/>
                <a:satOff val="0"/>
                <a:lumOff val="-94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fr" sz="2300" b="0" i="0" u="none" kern="1200" baseline="0"/>
            <a:t>Création d’un système de surveillance</a:t>
          </a:r>
          <a:endParaRPr lang="fr" sz="2300" kern="1200" dirty="0"/>
        </a:p>
      </dsp:txBody>
      <dsp:txXfrm>
        <a:off x="884463" y="1926416"/>
        <a:ext cx="2193636" cy="1185891"/>
      </dsp:txXfrm>
    </dsp:sp>
    <dsp:sp modelId="{B62290B9-DA20-4474-81F1-B8BAA7E90FA8}">
      <dsp:nvSpPr>
        <dsp:cNvPr id="0" name=""/>
        <dsp:cNvSpPr/>
      </dsp:nvSpPr>
      <dsp:spPr>
        <a:xfrm rot="5400000">
          <a:off x="1745091" y="3180695"/>
          <a:ext cx="472380" cy="566856"/>
        </a:xfrm>
        <a:prstGeom prst="rightArrow">
          <a:avLst>
            <a:gd name="adj1" fmla="val 60000"/>
            <a:gd name="adj2" fmla="val 50000"/>
          </a:avLst>
        </a:prstGeom>
        <a:gradFill rotWithShape="0">
          <a:gsLst>
            <a:gs pos="0">
              <a:schemeClr val="accent4">
                <a:hueOff val="10789828"/>
                <a:satOff val="0"/>
                <a:lumOff val="-18824"/>
                <a:alphaOff val="0"/>
                <a:shade val="51000"/>
                <a:satMod val="130000"/>
              </a:schemeClr>
            </a:gs>
            <a:gs pos="80000">
              <a:schemeClr val="accent4">
                <a:hueOff val="10789828"/>
                <a:satOff val="0"/>
                <a:lumOff val="-18824"/>
                <a:alphaOff val="0"/>
                <a:shade val="93000"/>
                <a:satMod val="130000"/>
              </a:schemeClr>
            </a:gs>
            <a:gs pos="100000">
              <a:schemeClr val="accent4">
                <a:hueOff val="10789828"/>
                <a:satOff val="0"/>
                <a:lumOff val="-188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 sz="1800" kern="1200"/>
        </a:p>
      </dsp:txBody>
      <dsp:txXfrm rot="-5400000">
        <a:off x="1811224" y="3227933"/>
        <a:ext cx="340114" cy="330666"/>
      </dsp:txXfrm>
    </dsp:sp>
    <dsp:sp modelId="{6C58B4FE-3669-4F48-AC80-6D8CE3372126}">
      <dsp:nvSpPr>
        <dsp:cNvPr id="0" name=""/>
        <dsp:cNvSpPr/>
      </dsp:nvSpPr>
      <dsp:spPr>
        <a:xfrm>
          <a:off x="847568" y="3779043"/>
          <a:ext cx="2267426" cy="1259681"/>
        </a:xfrm>
        <a:prstGeom prst="roundRect">
          <a:avLst>
            <a:gd name="adj" fmla="val 10000"/>
          </a:avLst>
        </a:prstGeom>
        <a:gradFill rotWithShape="0">
          <a:gsLst>
            <a:gs pos="0">
              <a:schemeClr val="accent4">
                <a:hueOff val="10789828"/>
                <a:satOff val="0"/>
                <a:lumOff val="-18824"/>
                <a:alphaOff val="0"/>
                <a:shade val="51000"/>
                <a:satMod val="130000"/>
              </a:schemeClr>
            </a:gs>
            <a:gs pos="80000">
              <a:schemeClr val="accent4">
                <a:hueOff val="10789828"/>
                <a:satOff val="0"/>
                <a:lumOff val="-18824"/>
                <a:alphaOff val="0"/>
                <a:shade val="93000"/>
                <a:satMod val="130000"/>
              </a:schemeClr>
            </a:gs>
            <a:gs pos="100000">
              <a:schemeClr val="accent4">
                <a:hueOff val="10789828"/>
                <a:satOff val="0"/>
                <a:lumOff val="-188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fr" sz="2300" b="0" i="0" u="none" kern="1200" baseline="0"/>
            <a:t>Analyse et notification</a:t>
          </a:r>
          <a:endParaRPr lang="fr" sz="2300" kern="1200" dirty="0"/>
        </a:p>
      </dsp:txBody>
      <dsp:txXfrm>
        <a:off x="884463" y="3815938"/>
        <a:ext cx="2193636" cy="118589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783860-4368-477E-949C-EFFB2D7A6FCF}" type="datetimeFigureOut">
              <a:rPr lang="nl-NL" smtClean="0"/>
              <a:pPr/>
              <a:t>4-6-2015</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8ACCC5-82E5-465D-9C4B-E9A05E0E54D2}" type="slidenum">
              <a:rPr lang="nl-NL" smtClean="0"/>
              <a:pPr/>
              <a:t>‹#›</a:t>
            </a:fld>
            <a:endParaRPr lang="nl-NL"/>
          </a:p>
        </p:txBody>
      </p:sp>
    </p:spTree>
    <p:extLst>
      <p:ext uri="{BB962C8B-B14F-4D97-AF65-F5344CB8AC3E}">
        <p14:creationId xmlns:p14="http://schemas.microsoft.com/office/powerpoint/2010/main" val="21962713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D5A3A1-DC64-4EF9-BE01-EE8ACAEB9029}" type="datetimeFigureOut">
              <a:rPr lang="en-GB" smtClean="0"/>
              <a:pPr/>
              <a:t>04/06/2015</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599C58-F26E-484C-B158-D7CF572B4912}" type="slidenum">
              <a:rPr lang="en-GB" smtClean="0"/>
              <a:pPr/>
              <a:t>‹#›</a:t>
            </a:fld>
            <a:endParaRPr lang="en-GB" dirty="0"/>
          </a:p>
        </p:txBody>
      </p:sp>
    </p:spTree>
    <p:extLst>
      <p:ext uri="{BB962C8B-B14F-4D97-AF65-F5344CB8AC3E}">
        <p14:creationId xmlns:p14="http://schemas.microsoft.com/office/powerpoint/2010/main" val="196461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10"/>
          </p:nvPr>
        </p:nvSpPr>
        <p:spPr/>
        <p:txBody>
          <a:bodyPr/>
          <a:lstStyle/>
          <a:p>
            <a:pPr algn="l" rtl="0"/>
            <a:fld id="{02599C58-F26E-484C-B158-D7CF572B4912}" type="slidenum">
              <a:rPr/>
              <a:pPr/>
              <a:t>1</a:t>
            </a:fld>
            <a:endParaRPr lang="fr" dirty="0"/>
          </a:p>
        </p:txBody>
      </p:sp>
    </p:spTree>
    <p:extLst>
      <p:ext uri="{BB962C8B-B14F-4D97-AF65-F5344CB8AC3E}">
        <p14:creationId xmlns:p14="http://schemas.microsoft.com/office/powerpoint/2010/main" val="3277102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 sz="1200" b="0" i="0" u="none" strike="noStrike" kern="1200" baseline="0">
                <a:solidFill>
                  <a:schemeClr val="tx1"/>
                </a:solidFill>
                <a:latin typeface="+mn-lt"/>
                <a:ea typeface="+mn-ea"/>
                <a:cs typeface="+mn-cs"/>
              </a:rPr>
              <a:t>L’objectif de la fonction de surveillance est de répondre aux besoins nationaux et internationaux en matière de surveillance.</a:t>
            </a:r>
          </a:p>
          <a:p>
            <a:pPr algn="l" rtl="0"/>
            <a:r>
              <a:rPr lang="fr" sz="1200" b="0" i="0" u="none" strike="noStrike" kern="1200" baseline="0">
                <a:solidFill>
                  <a:schemeClr val="tx1"/>
                </a:solidFill>
                <a:latin typeface="+mn-lt"/>
                <a:ea typeface="+mn-ea"/>
                <a:cs typeface="+mn-cs"/>
              </a:rPr>
              <a:t>Ses objectifs plus spécifiques comprennent: </a:t>
            </a:r>
          </a:p>
          <a:p>
            <a:pPr marL="171450" indent="-171450" algn="l" rtl="0">
              <a:buFontTx/>
              <a:buChar char="-"/>
            </a:pPr>
            <a:r>
              <a:rPr lang="fr" sz="1200" b="0" i="0" u="none" strike="noStrike" kern="1200" baseline="0">
                <a:solidFill>
                  <a:schemeClr val="tx1"/>
                </a:solidFill>
                <a:latin typeface="+mn-lt"/>
                <a:ea typeface="+mn-ea"/>
                <a:cs typeface="+mn-cs"/>
              </a:rPr>
              <a:t>MNV pour REDD+: notification des résultats obtenus dans le cadre des activités de démonstration, actions axées sur les résultats et politiques et mesures nationales REDD+ dans le secteur de la foresterie</a:t>
            </a:r>
          </a:p>
          <a:p>
            <a:pPr marL="0" indent="0" algn="l" rtl="0">
              <a:buFontTx/>
              <a:buNone/>
            </a:pPr>
            <a:endParaRPr lang="fr" sz="1200" b="0" i="0" u="none" strike="noStrike" kern="1200" baseline="0" dirty="0" smtClean="0">
              <a:solidFill>
                <a:schemeClr val="tx1"/>
              </a:solidFill>
              <a:latin typeface="+mn-lt"/>
              <a:ea typeface="+mn-ea"/>
              <a:cs typeface="+mn-cs"/>
            </a:endParaRPr>
          </a:p>
          <a:p>
            <a:pPr marL="171450" indent="-171450" algn="l" rtl="0">
              <a:buFontTx/>
              <a:buChar char="-"/>
            </a:pPr>
            <a:r>
              <a:rPr lang="fr" sz="1200" b="0" i="0" u="none" strike="noStrike" kern="1200" baseline="0">
                <a:solidFill>
                  <a:schemeClr val="tx1"/>
                </a:solidFill>
                <a:latin typeface="+mn-lt"/>
                <a:ea typeface="+mn-ea"/>
                <a:cs typeface="+mn-cs"/>
              </a:rPr>
              <a:t>Objectifs plus généraux: répondre aux besoins de surveillance des processus nationaux ou internationaux pertinents autres que REDD+ (conservation de la biodiversité, gestion durable des forêts, etc.).</a:t>
            </a:r>
          </a:p>
        </p:txBody>
      </p:sp>
      <p:sp>
        <p:nvSpPr>
          <p:cNvPr id="4" name="Slide Number Placeholder 3"/>
          <p:cNvSpPr>
            <a:spLocks noGrp="1"/>
          </p:cNvSpPr>
          <p:nvPr>
            <p:ph type="sldNum" sz="quarter" idx="10"/>
          </p:nvPr>
        </p:nvSpPr>
        <p:spPr/>
        <p:txBody>
          <a:bodyPr/>
          <a:lstStyle/>
          <a:p>
            <a:pPr algn="l" rtl="0"/>
            <a:fld id="{02599C58-F26E-484C-B158-D7CF572B4912}" type="slidenum">
              <a:rPr/>
              <a:pPr/>
              <a:t>11</a:t>
            </a:fld>
            <a:endParaRPr lang="fr" dirty="0"/>
          </a:p>
        </p:txBody>
      </p:sp>
    </p:spTree>
    <p:extLst>
      <p:ext uri="{BB962C8B-B14F-4D97-AF65-F5344CB8AC3E}">
        <p14:creationId xmlns:p14="http://schemas.microsoft.com/office/powerpoint/2010/main" val="17112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pPr algn="l" rtl="0">
              <a:buFont typeface="Arial" pitchFamily="34" charset="0"/>
              <a:buNone/>
            </a:pPr>
            <a:r>
              <a:rPr lang="fr" b="0" i="0" u="none" baseline="0"/>
              <a:t>Cette diapositive présente un schéma conceptuel du cadre de surveillance nationale REDD+, qui décrit les différentes étapes passées, présentes et futures devant être suivies pour mettre en place un système national de surveillance des forêts pleinement opérationnel.</a:t>
            </a:r>
            <a:endParaRPr lang="fr" b="0" dirty="0" smtClean="0"/>
          </a:p>
          <a:p>
            <a:pPr lvl="1" algn="l" rtl="0">
              <a:buFont typeface="Arial" pitchFamily="34" charset="0"/>
              <a:buChar char="•"/>
            </a:pPr>
            <a:r>
              <a:rPr lang="fr" b="0" i="0" u="none" baseline="0"/>
              <a:t> Les pays doivent procéder à la surveillance de leurs forêts, c’est-à-dire, dans le cas de REDD+, de la surveillance des stocks de carbone forestier et de leur évolution.</a:t>
            </a:r>
          </a:p>
          <a:p>
            <a:pPr lvl="1" algn="l" rtl="0">
              <a:buFont typeface="Arial" pitchFamily="34" charset="0"/>
              <a:buChar char="•"/>
            </a:pPr>
            <a:r>
              <a:rPr lang="fr" b="0" i="0" u="none" baseline="0"/>
              <a:t> Les données de surveillance doivent être déclarées dans l’inventaire national des GES conformément aux recommandations du GIEC en matière de bonnes pratiques (GPG).</a:t>
            </a:r>
            <a:endParaRPr lang="fr" b="0" dirty="0" smtClean="0"/>
          </a:p>
          <a:p>
            <a:pPr lvl="1" algn="l" rtl="0">
              <a:buFont typeface="Arial" pitchFamily="34" charset="0"/>
              <a:buChar char="•"/>
            </a:pPr>
            <a:r>
              <a:rPr lang="fr" b="0" i="0" u="none" baseline="0"/>
              <a:t> Les pays qui participent à REDD+ doivent formuler une stratégie nationale, réaliser des activités REDD+ et surveiller leur mise en œuvre. Les systèmes nationaux existants de surveillance des forêts devraient être utilisés et adaptés aux fins de REDD+.</a:t>
            </a:r>
            <a:endParaRPr lang="fr" b="0" dirty="0" smtClean="0"/>
          </a:p>
          <a:p>
            <a:pPr lvl="1" algn="l" rtl="0">
              <a:buFont typeface="Arial" pitchFamily="34" charset="0"/>
              <a:buChar char="•"/>
            </a:pPr>
            <a:r>
              <a:rPr lang="fr" b="0" i="0" u="none" baseline="0"/>
              <a:t> La surveillance commence dans le passé (obtention de données historiques sur le couvert forestier et les stocks de carbone), se poursuit dans le présent (mesure du couvert forestier et des stocks de carbone actuels) et continue dans l’avenir.</a:t>
            </a:r>
          </a:p>
          <a:p>
            <a:pPr lvl="1" algn="l" rtl="0">
              <a:buFont typeface="Arial" pitchFamily="34" charset="0"/>
              <a:buChar char="•"/>
            </a:pPr>
            <a:r>
              <a:rPr lang="fr" b="0" i="0" u="none" baseline="0"/>
              <a:t> La phase 1 de REDD+ (phase de préparation, renforcement des capacités techniques et institutionnelles) est en cours. La phase 2 de REDD+ (mise en œuvre des activités de démonstration et surveillance) et la phase 3 (pleine mise en œuvre et surveillance nationale) auront lieu plus tard. Certains pays ont toutefois déjà entamé la phase 2. Pour toute information complémentaire sur les phases, voir le Module 1.1.</a:t>
            </a:r>
            <a:endParaRPr lang="fr" b="0" dirty="0" smtClean="0"/>
          </a:p>
          <a:p>
            <a:pPr lvl="1" algn="l" rtl="0">
              <a:buFont typeface="Arial" pitchFamily="34" charset="0"/>
              <a:buChar char="•"/>
            </a:pPr>
            <a:r>
              <a:rPr lang="fr" b="0" i="0" u="none" baseline="0"/>
              <a:t> Des niveaux de référence doivent être établis pour évaluer les résultats atteints par un pays en matière de réduction d’émissions. Ils peuvent faire l’objet d’améliorations progressives tout au long des 3 phases de REDD+.</a:t>
            </a:r>
            <a:endParaRPr lang="fr" b="0" dirty="0" smtClean="0"/>
          </a:p>
          <a:p>
            <a:pPr lvl="1" algn="l" rtl="0">
              <a:buFont typeface="Arial" pitchFamily="34" charset="0"/>
              <a:buChar char="•"/>
            </a:pPr>
            <a:r>
              <a:rPr lang="fr" b="0" i="0" u="none" baseline="0"/>
              <a:t> La surveillance commence au niveau local (surveillance des activités de démonstration pendant la phase 2) et se poursuit avec la pleine mise en œuvre de la MNV à l’échelle nationale.</a:t>
            </a:r>
            <a:endParaRPr lang="fr" b="0" dirty="0" smtClean="0"/>
          </a:p>
          <a:p>
            <a:pPr lvl="1" algn="l" rtl="0">
              <a:buFont typeface="Arial" pitchFamily="34" charset="0"/>
              <a:buChar char="•"/>
            </a:pPr>
            <a:r>
              <a:rPr lang="fr" b="0" i="0" u="none" baseline="0"/>
              <a:t> La notification des résultats de REDD+ doit se faire au niveau national. L’évaluation technique intervient au niveau international (vérification et évaluation indépendantes par une équipe d’experts de la CCNUCC).</a:t>
            </a:r>
            <a:endParaRPr lang="fr" b="0" dirty="0"/>
          </a:p>
        </p:txBody>
      </p:sp>
      <p:sp>
        <p:nvSpPr>
          <p:cNvPr id="4" name="Tijdelijke aanduiding voor dianummer 3"/>
          <p:cNvSpPr>
            <a:spLocks noGrp="1"/>
          </p:cNvSpPr>
          <p:nvPr>
            <p:ph type="sldNum" sz="quarter" idx="10"/>
          </p:nvPr>
        </p:nvSpPr>
        <p:spPr/>
        <p:txBody>
          <a:bodyPr/>
          <a:lstStyle/>
          <a:p>
            <a:pPr algn="l" rtl="0"/>
            <a:fld id="{02599C58-F26E-484C-B158-D7CF572B4912}" type="slidenum">
              <a:rPr/>
              <a:pPr/>
              <a:t>12</a:t>
            </a:fld>
            <a:endParaRPr lang="fr" dirty="0"/>
          </a:p>
        </p:txBody>
      </p:sp>
    </p:spTree>
    <p:extLst>
      <p:ext uri="{BB962C8B-B14F-4D97-AF65-F5344CB8AC3E}">
        <p14:creationId xmlns:p14="http://schemas.microsoft.com/office/powerpoint/2010/main" val="2049741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71450" indent="-171450" algn="l" rtl="0">
              <a:buFontTx/>
              <a:buChar char="-"/>
            </a:pPr>
            <a:r>
              <a:rPr lang="fr" b="0" i="0" u="none" baseline="0"/>
              <a:t>Les principales données sur l’évolution de la superficie forestière et les facteurs de déboisement sont obtenues par télédétection.</a:t>
            </a:r>
          </a:p>
          <a:p>
            <a:pPr marL="0" indent="0" algn="l" rtl="0">
              <a:buFontTx/>
              <a:buNone/>
            </a:pPr>
            <a:endParaRPr lang="fr"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 b="0" i="0" u="none" baseline="0"/>
              <a:t>La CCNUCC exige des pays qu’ils recourent à la télédétection </a:t>
            </a:r>
            <a:r>
              <a:rPr lang="fr" sz="1200" b="0" i="0" u="none" baseline="0">
                <a:solidFill>
                  <a:srgbClr val="005172"/>
                </a:solidFill>
              </a:rPr>
              <a:t>et à des mesures au sol pour l’inventaire du carbone forestier afin d’estimer les émissions forestières de GES.</a:t>
            </a:r>
            <a:endParaRPr lang="fr" sz="1200" dirty="0" smtClean="0">
              <a:solidFill>
                <a:srgbClr val="005172"/>
              </a:solidFill>
            </a:endParaRPr>
          </a:p>
          <a:p>
            <a:pPr marL="171450" indent="-171450" algn="l" rtl="0">
              <a:buFontTx/>
              <a:buChar char="-"/>
            </a:pPr>
            <a:endParaRPr lang="fr" dirty="0"/>
          </a:p>
        </p:txBody>
      </p:sp>
      <p:sp>
        <p:nvSpPr>
          <p:cNvPr id="4" name="Tijdelijke aanduiding voor dianummer 3"/>
          <p:cNvSpPr>
            <a:spLocks noGrp="1"/>
          </p:cNvSpPr>
          <p:nvPr>
            <p:ph type="sldNum" sz="quarter" idx="10"/>
          </p:nvPr>
        </p:nvSpPr>
        <p:spPr/>
        <p:txBody>
          <a:bodyPr/>
          <a:lstStyle/>
          <a:p>
            <a:pPr algn="l" rtl="0"/>
            <a:fld id="{02599C58-F26E-484C-B158-D7CF572B4912}" type="slidenum">
              <a:rPr/>
              <a:pPr/>
              <a:t>13</a:t>
            </a:fld>
            <a:endParaRPr lang="fr" dirty="0"/>
          </a:p>
        </p:txBody>
      </p:sp>
    </p:spTree>
    <p:extLst>
      <p:ext uri="{BB962C8B-B14F-4D97-AF65-F5344CB8AC3E}">
        <p14:creationId xmlns:p14="http://schemas.microsoft.com/office/powerpoint/2010/main" val="2896953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71450" indent="-171450" algn="l" rtl="0">
              <a:buFontTx/>
              <a:buChar char="-"/>
            </a:pPr>
            <a:r>
              <a:rPr lang="fr" b="0" i="0" u="none" baseline="0"/>
              <a:t>La télédétection est un outil utile pour recueillir des données à l’échelon national. Son utilisation se heurte toutefois à plusieurs obstacles techniques.</a:t>
            </a:r>
          </a:p>
          <a:p>
            <a:pPr marL="0" indent="0" algn="l" rtl="0">
              <a:buFontTx/>
              <a:buNone/>
            </a:pPr>
            <a:endParaRPr lang="fr" dirty="0" smtClean="0"/>
          </a:p>
          <a:p>
            <a:pPr marL="171450" indent="-171450" algn="l" rtl="0">
              <a:buFontTx/>
              <a:buChar char="-"/>
            </a:pPr>
            <a:r>
              <a:rPr lang="fr" b="0" i="0" u="none" baseline="0"/>
              <a:t>Le tableau décrit les obstacles et les solutions possibles.</a:t>
            </a:r>
          </a:p>
          <a:p>
            <a:pPr marL="0" indent="0" algn="l" rtl="0">
              <a:buFontTx/>
              <a:buNone/>
            </a:pPr>
            <a:endParaRPr lang="fr" dirty="0" smtClean="0"/>
          </a:p>
          <a:p>
            <a:pPr marL="171450" indent="-171450" algn="l" rtl="0">
              <a:buFontTx/>
              <a:buChar char="-"/>
            </a:pPr>
            <a:r>
              <a:rPr lang="fr" sz="1800" b="0" i="0" u="none" baseline="0"/>
              <a:t>Les capacités de nombreux pays doivent être renforcées pour surmonter ces obstacles techniques.</a:t>
            </a:r>
          </a:p>
          <a:p>
            <a:endParaRPr lang="fr" sz="1800" baseline="0" dirty="0" smtClean="0"/>
          </a:p>
          <a:p>
            <a:pPr algn="l" rtl="0"/>
            <a:r>
              <a:rPr lang="fr" sz="1800" b="0" i="0" u="none" baseline="0"/>
              <a:t>Source: </a:t>
            </a:r>
            <a:r>
              <a:rPr lang="fr" sz="1200" b="0" i="0" u="none" kern="1200" baseline="0">
                <a:solidFill>
                  <a:schemeClr val="tx1"/>
                </a:solidFill>
                <a:latin typeface="+mn-lt"/>
                <a:ea typeface="+mn-ea"/>
                <a:cs typeface="+mn-cs"/>
              </a:rPr>
              <a:t>Romijn et al. 2012. </a:t>
            </a:r>
            <a:endParaRPr lang="fr" dirty="0"/>
          </a:p>
        </p:txBody>
      </p:sp>
      <p:sp>
        <p:nvSpPr>
          <p:cNvPr id="4" name="Tijdelijke aanduiding voor dianummer 3"/>
          <p:cNvSpPr>
            <a:spLocks noGrp="1"/>
          </p:cNvSpPr>
          <p:nvPr>
            <p:ph type="sldNum" sz="quarter" idx="10"/>
          </p:nvPr>
        </p:nvSpPr>
        <p:spPr/>
        <p:txBody>
          <a:bodyPr/>
          <a:lstStyle/>
          <a:p>
            <a:pPr algn="l" rtl="0"/>
            <a:fld id="{02599C58-F26E-484C-B158-D7CF572B4912}" type="slidenum">
              <a:rPr/>
              <a:pPr/>
              <a:t>14</a:t>
            </a:fld>
            <a:endParaRPr lang="fr" dirty="0"/>
          </a:p>
        </p:txBody>
      </p:sp>
    </p:spTree>
    <p:extLst>
      <p:ext uri="{BB962C8B-B14F-4D97-AF65-F5344CB8AC3E}">
        <p14:creationId xmlns:p14="http://schemas.microsoft.com/office/powerpoint/2010/main" val="384965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rtl="0">
              <a:buFont typeface="Arial" pitchFamily="34" charset="0"/>
              <a:buNone/>
            </a:pPr>
            <a:endParaRPr lang="fr" dirty="0"/>
          </a:p>
        </p:txBody>
      </p:sp>
      <p:sp>
        <p:nvSpPr>
          <p:cNvPr id="4" name="Tijdelijke aanduiding voor dianummer 3"/>
          <p:cNvSpPr>
            <a:spLocks noGrp="1"/>
          </p:cNvSpPr>
          <p:nvPr>
            <p:ph type="sldNum" sz="quarter" idx="10"/>
          </p:nvPr>
        </p:nvSpPr>
        <p:spPr/>
        <p:txBody>
          <a:bodyPr/>
          <a:lstStyle/>
          <a:p>
            <a:pPr algn="l" rtl="0"/>
            <a:fld id="{02599C58-F26E-484C-B158-D7CF572B4912}" type="slidenum">
              <a:rPr/>
              <a:pPr/>
              <a:t>15</a:t>
            </a:fld>
            <a:endParaRPr lang="fr" dirty="0"/>
          </a:p>
        </p:txBody>
      </p:sp>
    </p:spTree>
    <p:extLst>
      <p:ext uri="{BB962C8B-B14F-4D97-AF65-F5344CB8AC3E}">
        <p14:creationId xmlns:p14="http://schemas.microsoft.com/office/powerpoint/2010/main" val="3411310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71450" indent="-171450" algn="l" rtl="0">
              <a:buFontTx/>
              <a:buChar char="-"/>
            </a:pPr>
            <a:r>
              <a:rPr lang="fr" b="0" i="0" u="none" baseline="0"/>
              <a:t>Pour renforcer les capacités techniques et institutionnelles des SNSF et de la MNV, les pays doivent d’abord comprendre les exigences internationales (CCNUCC, GIEC) et nationales concernant l’établissement d’un système MNV national pour REDD+. </a:t>
            </a:r>
          </a:p>
          <a:p>
            <a:pPr marL="0" indent="0" algn="l" rtl="0">
              <a:buFontTx/>
              <a:buNone/>
            </a:pPr>
            <a:endParaRPr lang="fr" baseline="0" dirty="0" smtClean="0"/>
          </a:p>
          <a:p>
            <a:pPr marL="171450" indent="-171450" algn="l" rtl="0">
              <a:buFontTx/>
              <a:buChar char="-"/>
            </a:pPr>
            <a:r>
              <a:rPr lang="fr" b="0" i="0" u="none" baseline="0"/>
              <a:t>Pour réduire le déficit de capacités, il convient d’évaluer les capacités existantes par rapport aux exigences concernant le système MNV national, puis d’élaborer et de mettre en œuvre une feuille de route visant le renforcement des capacités.</a:t>
            </a:r>
            <a:endParaRPr lang="fr" dirty="0"/>
          </a:p>
        </p:txBody>
      </p:sp>
      <p:sp>
        <p:nvSpPr>
          <p:cNvPr id="4" name="Tijdelijke aanduiding voor dianummer 3"/>
          <p:cNvSpPr>
            <a:spLocks noGrp="1"/>
          </p:cNvSpPr>
          <p:nvPr>
            <p:ph type="sldNum" sz="quarter" idx="10"/>
          </p:nvPr>
        </p:nvSpPr>
        <p:spPr/>
        <p:txBody>
          <a:bodyPr/>
          <a:lstStyle/>
          <a:p>
            <a:pPr algn="l" rtl="0"/>
            <a:fld id="{02599C58-F26E-484C-B158-D7CF572B4912}" type="slidenum">
              <a:rPr/>
              <a:pPr/>
              <a:t>16</a:t>
            </a:fld>
            <a:endParaRPr lang="fr" dirty="0"/>
          </a:p>
        </p:txBody>
      </p:sp>
    </p:spTree>
    <p:extLst>
      <p:ext uri="{BB962C8B-B14F-4D97-AF65-F5344CB8AC3E}">
        <p14:creationId xmlns:p14="http://schemas.microsoft.com/office/powerpoint/2010/main" val="2853762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 b="0" i="0" u="none" baseline="0"/>
              <a:t>Les pays doivent mettre en place un système national de surveillance des forêts et définir des priorités pour la MNV de REDD+.</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 b="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 b="0" i="0" u="none" baseline="0"/>
              <a:t>Pour lancer les activités de renforcement des capacités pour la MNV de REDD+, les capacités techniques nationales existantes de surveillance des forêts doivent être évaluées par rapport aux exigences.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 sz="1200" b="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 sz="1200" b="0" i="0" u="none" baseline="0"/>
              <a:t>Les cinq facteurs mentionnés ici doivent être pris en compte par cette évaluation.</a:t>
            </a:r>
          </a:p>
        </p:txBody>
      </p:sp>
      <p:sp>
        <p:nvSpPr>
          <p:cNvPr id="4" name="Slide Number Placeholder 3"/>
          <p:cNvSpPr>
            <a:spLocks noGrp="1"/>
          </p:cNvSpPr>
          <p:nvPr>
            <p:ph type="sldNum" sz="quarter" idx="10"/>
          </p:nvPr>
        </p:nvSpPr>
        <p:spPr/>
        <p:txBody>
          <a:bodyPr/>
          <a:lstStyle/>
          <a:p>
            <a:pPr algn="l" rtl="0"/>
            <a:fld id="{02599C58-F26E-484C-B158-D7CF572B4912}" type="slidenum">
              <a:rPr/>
              <a:pPr/>
              <a:t>17</a:t>
            </a:fld>
            <a:endParaRPr lang="fr" dirty="0"/>
          </a:p>
        </p:txBody>
      </p:sp>
    </p:spTree>
    <p:extLst>
      <p:ext uri="{BB962C8B-B14F-4D97-AF65-F5344CB8AC3E}">
        <p14:creationId xmlns:p14="http://schemas.microsoft.com/office/powerpoint/2010/main" val="2525788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Tx/>
              <a:buChar char="-"/>
            </a:pPr>
            <a:r>
              <a:rPr lang="fr" b="0" i="0" u="none" baseline="0"/>
              <a:t>Une évaluation des capacités nationales existantes de surveillance des forêts par rapport aux exigences a été réalisée dans 99 pays non visés à l’annexe I par Romijn et al. (2012) à l’aide de données mondiales.</a:t>
            </a:r>
          </a:p>
          <a:p>
            <a:pPr marL="0" indent="0" algn="l" rtl="0">
              <a:buFontTx/>
              <a:buNone/>
            </a:pPr>
            <a:endParaRPr lang="fr" sz="1200" baseline="0" dirty="0" smtClean="0"/>
          </a:p>
          <a:p>
            <a:pPr marL="171450" indent="-171450" algn="l" rtl="0">
              <a:buFontTx/>
              <a:buChar char="-"/>
            </a:pPr>
            <a:r>
              <a:rPr lang="fr" sz="1200" b="0" i="0" u="none" baseline="0"/>
              <a:t>Différents critères et indicateurs ont été utilisés pour les cinq catégories précitées et le déficit de capacités a été établi pour chaque pays.</a:t>
            </a:r>
          </a:p>
          <a:p>
            <a:pPr marL="0" indent="0" algn="l" rtl="0">
              <a:buFontTx/>
              <a:buNone/>
            </a:pPr>
            <a:endParaRPr lang="fr" sz="1200" baseline="0" dirty="0" smtClean="0"/>
          </a:p>
          <a:p>
            <a:pPr marL="171450" indent="-171450" algn="l" rtl="0">
              <a:lnSpc>
                <a:spcPct val="100000"/>
              </a:lnSpc>
              <a:buFontTx/>
              <a:buChar char="-"/>
            </a:pPr>
            <a:r>
              <a:rPr lang="fr" sz="1200" b="0" i="0" u="none" baseline="0"/>
              <a:t>Les résultats ont indiqué :</a:t>
            </a:r>
          </a:p>
          <a:p>
            <a:pPr marL="742950" lvl="1" indent="-285750" algn="l" rtl="0">
              <a:lnSpc>
                <a:spcPct val="100000"/>
              </a:lnSpc>
              <a:buFont typeface="Arial" charset="0"/>
              <a:buChar char="•"/>
            </a:pPr>
            <a:r>
              <a:rPr lang="fr" sz="1800" b="0" i="0" u="none" baseline="0"/>
              <a:t>La majorité des pays ont du mal à estimer de manière complète et fiable le recul des forêts et les émissions de GES. Les déficits de capacités sont les plus importants dans les pays africains.</a:t>
            </a:r>
            <a:endParaRPr lang="fr" sz="1800" dirty="0" smtClean="0"/>
          </a:p>
          <a:p>
            <a:pPr marL="742950" lvl="1" indent="-285750" algn="l" rtl="0">
              <a:lnSpc>
                <a:spcPct val="100000"/>
              </a:lnSpc>
              <a:buFont typeface="Arial" charset="0"/>
              <a:buChar char="•"/>
            </a:pPr>
            <a:r>
              <a:rPr lang="fr" sz="1800" b="0" i="0" u="none" baseline="0"/>
              <a:t>Des activités de renforcement des capacités doivent être menées pour mettre en place des systèmes nationaux de surveillance des forêts cadrant avec les exigences de REDD+.</a:t>
            </a:r>
          </a:p>
          <a:p>
            <a:pPr marL="457200" lvl="1" indent="0" algn="l" rtl="0">
              <a:lnSpc>
                <a:spcPct val="100000"/>
              </a:lnSpc>
              <a:buFont typeface="Arial" charset="0"/>
              <a:buNone/>
            </a:pPr>
            <a:endParaRPr lang="fr" sz="1800" dirty="0" smtClean="0"/>
          </a:p>
          <a:p>
            <a:pPr marL="285750" lvl="0" indent="-285750" algn="l" rtl="0">
              <a:lnSpc>
                <a:spcPct val="100000"/>
              </a:lnSpc>
              <a:buFontTx/>
              <a:buChar char="-"/>
            </a:pPr>
            <a:r>
              <a:rPr lang="fr" sz="1800" b="0" i="0" u="none" baseline="0"/>
              <a:t>Les capacités de chaque pays REDD+ doivent faire l’objet d’une évaluation plus détaillée, afin de définir les priorités en matière de surveillance, les déficits de capacités et les domaines d’amélioration au niveau national.</a:t>
            </a:r>
          </a:p>
        </p:txBody>
      </p:sp>
      <p:sp>
        <p:nvSpPr>
          <p:cNvPr id="4" name="Slide Number Placeholder 3"/>
          <p:cNvSpPr>
            <a:spLocks noGrp="1"/>
          </p:cNvSpPr>
          <p:nvPr>
            <p:ph type="sldNum" sz="quarter" idx="10"/>
          </p:nvPr>
        </p:nvSpPr>
        <p:spPr/>
        <p:txBody>
          <a:bodyPr/>
          <a:lstStyle/>
          <a:p>
            <a:pPr algn="l" rtl="0"/>
            <a:fld id="{02599C58-F26E-484C-B158-D7CF572B4912}" type="slidenum">
              <a:rPr/>
              <a:pPr/>
              <a:t>18</a:t>
            </a:fld>
            <a:endParaRPr lang="fr" dirty="0"/>
          </a:p>
        </p:txBody>
      </p:sp>
    </p:spTree>
    <p:extLst>
      <p:ext uri="{BB962C8B-B14F-4D97-AF65-F5344CB8AC3E}">
        <p14:creationId xmlns:p14="http://schemas.microsoft.com/office/powerpoint/2010/main" val="2316585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buFontTx/>
              <a:buNone/>
            </a:pPr>
            <a:r>
              <a:rPr lang="fr" sz="1800" b="0" i="0" u="none" baseline="0"/>
              <a:t>De nombreux pays participent à une ou plusieurs activités REDD+ et développent leurs capacités (indiqués en bleu sur la carte des déficits de capacités).</a:t>
            </a:r>
          </a:p>
          <a:p>
            <a:pPr algn="l" rtl="0">
              <a:lnSpc>
                <a:spcPct val="100000"/>
              </a:lnSpc>
              <a:buFont typeface="Arial" pitchFamily="34" charset="0"/>
              <a:buChar char="•"/>
            </a:pPr>
            <a:endParaRPr lang="fr" sz="1800" baseline="0" dirty="0" smtClean="0"/>
          </a:p>
          <a:p>
            <a:pPr algn="l" rtl="0"/>
            <a:r>
              <a:rPr lang="fr" sz="1800" b="0" i="0" u="none" baseline="0"/>
              <a:t>Source: </a:t>
            </a:r>
            <a:r>
              <a:rPr lang="fr" sz="1200" b="0" i="0" u="none" kern="1200" baseline="0">
                <a:solidFill>
                  <a:schemeClr val="tx1"/>
                </a:solidFill>
                <a:latin typeface="+mn-lt"/>
                <a:ea typeface="+mn-ea"/>
                <a:cs typeface="+mn-cs"/>
              </a:rPr>
              <a:t>Romijn et al. 2012. </a:t>
            </a:r>
            <a:endParaRPr lang="fr" dirty="0"/>
          </a:p>
        </p:txBody>
      </p:sp>
      <p:sp>
        <p:nvSpPr>
          <p:cNvPr id="4" name="Slide Number Placeholder 3"/>
          <p:cNvSpPr>
            <a:spLocks noGrp="1"/>
          </p:cNvSpPr>
          <p:nvPr>
            <p:ph type="sldNum" sz="quarter" idx="10"/>
          </p:nvPr>
        </p:nvSpPr>
        <p:spPr/>
        <p:txBody>
          <a:bodyPr/>
          <a:lstStyle/>
          <a:p>
            <a:pPr algn="l" rtl="0"/>
            <a:fld id="{02599C58-F26E-484C-B158-D7CF572B4912}" type="slidenum">
              <a:rPr/>
              <a:pPr/>
              <a:t>19</a:t>
            </a:fld>
            <a:endParaRPr lang="fr" dirty="0"/>
          </a:p>
        </p:txBody>
      </p:sp>
    </p:spTree>
    <p:extLst>
      <p:ext uri="{BB962C8B-B14F-4D97-AF65-F5344CB8AC3E}">
        <p14:creationId xmlns:p14="http://schemas.microsoft.com/office/powerpoint/2010/main" val="2316585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71450" indent="-171450" algn="l" rtl="0">
              <a:buFontTx/>
              <a:buChar char="-"/>
            </a:pPr>
            <a:endParaRPr lang="fr" dirty="0"/>
          </a:p>
        </p:txBody>
      </p:sp>
      <p:sp>
        <p:nvSpPr>
          <p:cNvPr id="4" name="Tijdelijke aanduiding voor dianummer 3"/>
          <p:cNvSpPr>
            <a:spLocks noGrp="1"/>
          </p:cNvSpPr>
          <p:nvPr>
            <p:ph type="sldNum" sz="quarter" idx="10"/>
          </p:nvPr>
        </p:nvSpPr>
        <p:spPr/>
        <p:txBody>
          <a:bodyPr/>
          <a:lstStyle/>
          <a:p>
            <a:pPr algn="l" rtl="0"/>
            <a:fld id="{02599C58-F26E-484C-B158-D7CF572B4912}" type="slidenum">
              <a:rPr/>
              <a:pPr/>
              <a:t>20</a:t>
            </a:fld>
            <a:endParaRPr lang="fr" dirty="0"/>
          </a:p>
        </p:txBody>
      </p:sp>
    </p:spTree>
    <p:extLst>
      <p:ext uri="{BB962C8B-B14F-4D97-AF65-F5344CB8AC3E}">
        <p14:creationId xmlns:p14="http://schemas.microsoft.com/office/powerpoint/2010/main" val="1782532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10"/>
          </p:nvPr>
        </p:nvSpPr>
        <p:spPr/>
        <p:txBody>
          <a:bodyPr/>
          <a:lstStyle/>
          <a:p>
            <a:pPr algn="l" rtl="0"/>
            <a:fld id="{02599C58-F26E-484C-B158-D7CF572B4912}" type="slidenum">
              <a:rPr/>
              <a:pPr/>
              <a:t>2</a:t>
            </a:fld>
            <a:endParaRPr lang="fr" dirty="0"/>
          </a:p>
        </p:txBody>
      </p:sp>
    </p:spTree>
    <p:extLst>
      <p:ext uri="{BB962C8B-B14F-4D97-AF65-F5344CB8AC3E}">
        <p14:creationId xmlns:p14="http://schemas.microsoft.com/office/powerpoint/2010/main" val="1439279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fr" sz="1200" b="0" i="0" u="none" baseline="0"/>
              <a:t>Les pays sont responsables de la mise en œuvre et du bon fonctionnement des SNSF. </a:t>
            </a:r>
          </a:p>
          <a:p>
            <a:pPr marL="171450" indent="-171450" algn="l" rtl="0">
              <a:buFontTx/>
              <a:buChar char="-"/>
            </a:pPr>
            <a:endParaRPr lang="fr" dirty="0" smtClean="0"/>
          </a:p>
          <a:p>
            <a:pPr marL="171450" indent="-171450" algn="l" rtl="0">
              <a:buFontTx/>
              <a:buChar char="-"/>
            </a:pPr>
            <a:r>
              <a:rPr lang="fr" b="0" i="0" u="none" baseline="0"/>
              <a:t>Les pays participant à REDD+ peuvent adopter une mise en œuvre par phases (CCNUCC, 2011. Décision 1/CP.16 para. 73) </a:t>
            </a:r>
            <a:r>
              <a:rPr lang="fr" sz="1200" b="0" i="0" u="none" baseline="0"/>
              <a:t>de sorte à développer leurs capacités et à acquérir des données de manière progressive</a:t>
            </a:r>
            <a:r>
              <a:rPr lang="fr" b="0" i="0" u="none" baseline="0"/>
              <a:t>. Tous les pays ont ainsi la possibilité de participer au programme, quelles que soient leurs capacités. Ils peuvent commencer avec la phase 1, puis passer aux phases 2 et 3 lorsqu’ils ont acquis les capacités nécessaires à la mise en œuvre de REDD+ et à l’exécution de la MNV.</a:t>
            </a:r>
          </a:p>
          <a:p>
            <a:pPr marL="171450" indent="-171450" algn="l" rtl="0">
              <a:buFontTx/>
              <a:buChar char="-"/>
            </a:pPr>
            <a:endParaRPr lang="fr" baseline="0" dirty="0" smtClean="0"/>
          </a:p>
          <a:p>
            <a:pPr marL="171450" indent="-171450" algn="l" rtl="0">
              <a:buFontTx/>
              <a:buChar char="-"/>
            </a:pPr>
            <a:r>
              <a:rPr lang="fr" b="0" i="0" u="none" baseline="0"/>
              <a:t>La phase 1 est une phase de préparation: elle commence avec la formulation d’une stratégie nationale, l’élaboration de politiques et de mesures et le renforcement des capacités.</a:t>
            </a:r>
            <a:r>
              <a:rPr lang="fr" sz="1200"/>
              <a:t/>
            </a:r>
            <a:br>
              <a:rPr lang="fr" sz="1200"/>
            </a:br>
            <a:r>
              <a:rPr lang="fr" sz="1200" b="0" i="0" u="none" baseline="0">
                <a:sym typeface="Wingdings" panose="05000000000000000000" pitchFamily="2" charset="2"/>
              </a:rPr>
              <a:t> </a:t>
            </a:r>
            <a:r>
              <a:rPr lang="fr" sz="1200" b="0" i="0" u="none" baseline="0"/>
              <a:t>MNV au cours de la phase 1: cette phase ne prévoit aucune MNV des activités REDD+. Les pays doivent définir leurs besoins en matière de renforcement des capacités et élaborer une feuille de route pour développer des capacités nationales durables pour procéder à la MNV des activités REDD+.</a:t>
            </a:r>
            <a:r>
              <a:rPr lang="fr" sz="1200" baseline="0"/>
              <a:t/>
            </a:r>
            <a:br>
              <a:rPr lang="fr" sz="1200" baseline="0"/>
            </a:br>
            <a:endParaRPr lang="fr" sz="1200" baseline="0" noProof="0" dirty="0" smtClean="0"/>
          </a:p>
          <a:p>
            <a:pPr marL="171450" indent="-171450" algn="l" rtl="0">
              <a:buFontTx/>
              <a:buChar char="-"/>
            </a:pPr>
            <a:r>
              <a:rPr lang="fr" sz="1200" b="0" i="0" u="none" baseline="0"/>
              <a:t>La phase 2 est une phase de transition: elle comprend la mise en œuvre des politiques et mesures élaborées. Le renforcement des capacités se poursuit et les pays entament la mise en œuvre des politiques et mesures et devraient mener des activités de démonstration axées sur les résultats et mesurables.</a:t>
            </a:r>
            <a:r>
              <a:rPr lang="fr" sz="1200" baseline="0"/>
              <a:t/>
            </a:r>
            <a:br>
              <a:rPr lang="fr" sz="1200" baseline="0"/>
            </a:br>
            <a:r>
              <a:rPr lang="fr" sz="1200" b="0" i="0" u="none" baseline="0">
                <a:sym typeface="Wingdings" panose="05000000000000000000" pitchFamily="2" charset="2"/>
              </a:rPr>
              <a:t> </a:t>
            </a:r>
            <a:r>
              <a:rPr lang="fr" sz="1200" b="0" i="0" u="none" baseline="0"/>
              <a:t>MNV au cours de la phase 2: la MNV est réalisée pour les activités de démonstration et nécessite l’élaboration d’un système de surveillance de ces activités.</a:t>
            </a:r>
            <a:r>
              <a:rPr lang="fr" sz="1200" baseline="0"/>
              <a:t/>
            </a:r>
            <a:br>
              <a:rPr lang="fr" sz="1200" baseline="0"/>
            </a:br>
            <a:endParaRPr lang="fr" sz="1200" baseline="0" noProof="0" dirty="0" smtClean="0"/>
          </a:p>
          <a:p>
            <a:pPr marL="171450" indent="-171450" algn="l" rtl="0">
              <a:buFontTx/>
              <a:buChar char="-"/>
            </a:pPr>
            <a:r>
              <a:rPr lang="fr" sz="1200" b="0" i="0" u="none" baseline="0"/>
              <a:t>La phase 3 est une phase de pleine mise en œuvre: les politiques et mesures nationales sont mises en œuvre dans tout le pays, les actions sont axées sur les résultats et mesurables et les pays sont récompensés en fonction de la réduction obtenue des émissions.</a:t>
            </a:r>
            <a:r>
              <a:rPr lang="fr" sz="1200" baseline="0"/>
              <a:t/>
            </a:r>
            <a:br>
              <a:rPr lang="fr" sz="1200" baseline="0"/>
            </a:br>
            <a:r>
              <a:rPr lang="fr" sz="1200" b="0" i="0" u="none" baseline="0">
                <a:sym typeface="Wingdings" panose="05000000000000000000" pitchFamily="2" charset="2"/>
              </a:rPr>
              <a:t> </a:t>
            </a:r>
            <a:r>
              <a:rPr lang="fr" sz="1200" b="0" i="0" u="none" baseline="0"/>
              <a:t>MNV au cours de la phase 3: un système MNV est pleinement opérationnel pour tout le pays.</a:t>
            </a:r>
            <a:endParaRPr lang="fr" baseline="0" dirty="0" smtClean="0"/>
          </a:p>
        </p:txBody>
      </p:sp>
      <p:sp>
        <p:nvSpPr>
          <p:cNvPr id="4" name="Tijdelijke aanduiding voor dianummer 3"/>
          <p:cNvSpPr>
            <a:spLocks noGrp="1"/>
          </p:cNvSpPr>
          <p:nvPr>
            <p:ph type="sldNum" sz="quarter" idx="10"/>
          </p:nvPr>
        </p:nvSpPr>
        <p:spPr/>
        <p:txBody>
          <a:bodyPr/>
          <a:lstStyle/>
          <a:p>
            <a:pPr algn="l" rtl="0"/>
            <a:fld id="{02599C58-F26E-484C-B158-D7CF572B4912}" type="slidenum">
              <a:rPr/>
              <a:pPr/>
              <a:t>21</a:t>
            </a:fld>
            <a:endParaRPr lang="fr" dirty="0"/>
          </a:p>
        </p:txBody>
      </p:sp>
    </p:spTree>
    <p:extLst>
      <p:ext uri="{BB962C8B-B14F-4D97-AF65-F5344CB8AC3E}">
        <p14:creationId xmlns:p14="http://schemas.microsoft.com/office/powerpoint/2010/main" val="1410858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71450" indent="-171450" algn="l" rtl="0">
              <a:buFontTx/>
              <a:buChar char="-"/>
            </a:pPr>
            <a:r>
              <a:rPr lang="fr" b="0" i="0" u="none" baseline="0"/>
              <a:t>La coordination du développement des capacités à différents niveaux contribue de largement au succès de la MNV REDD+.</a:t>
            </a:r>
          </a:p>
          <a:p>
            <a:pPr marL="171450" indent="-171450" algn="l" rtl="0">
              <a:buFontTx/>
              <a:buChar char="-"/>
            </a:pPr>
            <a:endParaRPr lang="fr" dirty="0" smtClean="0"/>
          </a:p>
          <a:p>
            <a:pPr marL="171450" indent="-171450" algn="l" rtl="0">
              <a:buFontTx/>
              <a:buChar char="-"/>
            </a:pPr>
            <a:r>
              <a:rPr lang="fr" b="0" i="0" u="none" baseline="0"/>
              <a:t>Exemples de donateurs et d’organismes d’aide : gouvernement norvégien, FAO, ONU-REDD, USGS Silvacarbon, Agence française de développement, GOFC-GOLD, etc.</a:t>
            </a:r>
          </a:p>
          <a:p>
            <a:pPr marL="171450" indent="-171450" algn="l" rtl="0">
              <a:buFontTx/>
              <a:buChar char="-"/>
            </a:pPr>
            <a:endParaRPr lang="fr" dirty="0"/>
          </a:p>
        </p:txBody>
      </p:sp>
      <p:sp>
        <p:nvSpPr>
          <p:cNvPr id="4" name="Tijdelijke aanduiding voor dianummer 3"/>
          <p:cNvSpPr>
            <a:spLocks noGrp="1"/>
          </p:cNvSpPr>
          <p:nvPr>
            <p:ph type="sldNum" sz="quarter" idx="10"/>
          </p:nvPr>
        </p:nvSpPr>
        <p:spPr/>
        <p:txBody>
          <a:bodyPr/>
          <a:lstStyle/>
          <a:p>
            <a:pPr algn="l" rtl="0"/>
            <a:fld id="{02599C58-F26E-484C-B158-D7CF572B4912}" type="slidenum">
              <a:rPr/>
              <a:pPr/>
              <a:t>22</a:t>
            </a:fld>
            <a:endParaRPr lang="fr" dirty="0"/>
          </a:p>
        </p:txBody>
      </p:sp>
    </p:spTree>
    <p:extLst>
      <p:ext uri="{BB962C8B-B14F-4D97-AF65-F5344CB8AC3E}">
        <p14:creationId xmlns:p14="http://schemas.microsoft.com/office/powerpoint/2010/main" val="146425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Tx/>
              <a:buChar char="-"/>
            </a:pPr>
            <a:r>
              <a:rPr lang="fr" b="0" i="0" u="none" baseline="0"/>
              <a:t>Un solide cadre institutionnel est essentiel.</a:t>
            </a:r>
          </a:p>
          <a:p>
            <a:pPr marL="171450" indent="-171450" algn="l" rtl="0">
              <a:buFontTx/>
              <a:buChar char="-"/>
            </a:pPr>
            <a:endParaRPr lang="fr" baseline="0" dirty="0" smtClean="0"/>
          </a:p>
          <a:p>
            <a:pPr marL="171450" indent="-171450" algn="l" rtl="0">
              <a:buFontTx/>
              <a:buChar char="-"/>
            </a:pPr>
            <a:r>
              <a:rPr lang="fr" b="0" i="0" u="none" baseline="0"/>
              <a:t>Voir le Module 3.1, « Organisation et gestion des données nationales ».</a:t>
            </a:r>
            <a:endParaRPr lang="fr" dirty="0"/>
          </a:p>
        </p:txBody>
      </p:sp>
      <p:sp>
        <p:nvSpPr>
          <p:cNvPr id="4" name="Slide Number Placeholder 3"/>
          <p:cNvSpPr>
            <a:spLocks noGrp="1"/>
          </p:cNvSpPr>
          <p:nvPr>
            <p:ph type="sldNum" sz="quarter" idx="10"/>
          </p:nvPr>
        </p:nvSpPr>
        <p:spPr/>
        <p:txBody>
          <a:bodyPr/>
          <a:lstStyle/>
          <a:p>
            <a:pPr algn="l" rtl="0"/>
            <a:fld id="{02599C58-F26E-484C-B158-D7CF572B4912}" type="slidenum">
              <a:rPr/>
              <a:pPr/>
              <a:t>23</a:t>
            </a:fld>
            <a:endParaRPr lang="fr" dirty="0"/>
          </a:p>
        </p:txBody>
      </p:sp>
    </p:spTree>
    <p:extLst>
      <p:ext uri="{BB962C8B-B14F-4D97-AF65-F5344CB8AC3E}">
        <p14:creationId xmlns:p14="http://schemas.microsoft.com/office/powerpoint/2010/main" val="930849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algn="l" rtl="0">
              <a:buFontTx/>
              <a:buNone/>
            </a:pPr>
            <a:r>
              <a:rPr lang="fr" b="0" i="0" u="none" baseline="0"/>
              <a:t>Un appui politique durable et la définition d’une solide mission par l’organisation chef de file sont essentiels à la bonne mise en œuvre de REDD+.</a:t>
            </a:r>
          </a:p>
          <a:p>
            <a:pPr marL="171450" indent="-171450" algn="l" rtl="0">
              <a:buFontTx/>
              <a:buChar char="-"/>
            </a:pPr>
            <a:endParaRPr lang="fr" dirty="0"/>
          </a:p>
        </p:txBody>
      </p:sp>
      <p:sp>
        <p:nvSpPr>
          <p:cNvPr id="4" name="Tijdelijke aanduiding voor dianummer 3"/>
          <p:cNvSpPr>
            <a:spLocks noGrp="1"/>
          </p:cNvSpPr>
          <p:nvPr>
            <p:ph type="sldNum" sz="quarter" idx="10"/>
          </p:nvPr>
        </p:nvSpPr>
        <p:spPr/>
        <p:txBody>
          <a:bodyPr/>
          <a:lstStyle/>
          <a:p>
            <a:pPr algn="l" rtl="0"/>
            <a:fld id="{02599C58-F26E-484C-B158-D7CF572B4912}" type="slidenum">
              <a:rPr/>
              <a:pPr/>
              <a:t>24</a:t>
            </a:fld>
            <a:endParaRPr lang="fr" dirty="0"/>
          </a:p>
        </p:txBody>
      </p:sp>
    </p:spTree>
    <p:extLst>
      <p:ext uri="{BB962C8B-B14F-4D97-AF65-F5344CB8AC3E}">
        <p14:creationId xmlns:p14="http://schemas.microsoft.com/office/powerpoint/2010/main" val="491711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rtl="0">
              <a:buFont typeface="Arial" pitchFamily="34" charset="0"/>
              <a:buNone/>
            </a:pPr>
            <a:endParaRPr lang="fr" dirty="0"/>
          </a:p>
        </p:txBody>
      </p:sp>
      <p:sp>
        <p:nvSpPr>
          <p:cNvPr id="4" name="Tijdelijke aanduiding voor dianummer 3"/>
          <p:cNvSpPr>
            <a:spLocks noGrp="1"/>
          </p:cNvSpPr>
          <p:nvPr>
            <p:ph type="sldNum" sz="quarter" idx="10"/>
          </p:nvPr>
        </p:nvSpPr>
        <p:spPr/>
        <p:txBody>
          <a:bodyPr/>
          <a:lstStyle/>
          <a:p>
            <a:pPr algn="l" rtl="0"/>
            <a:fld id="{02599C58-F26E-484C-B158-D7CF572B4912}" type="slidenum">
              <a:rPr/>
              <a:pPr/>
              <a:t>25</a:t>
            </a:fld>
            <a:endParaRPr lang="fr" dirty="0"/>
          </a:p>
        </p:txBody>
      </p:sp>
    </p:spTree>
    <p:extLst>
      <p:ext uri="{BB962C8B-B14F-4D97-AF65-F5344CB8AC3E}">
        <p14:creationId xmlns:p14="http://schemas.microsoft.com/office/powerpoint/2010/main" val="3653073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algn="l" rtl="0">
              <a:buFontTx/>
              <a:buNone/>
            </a:pPr>
            <a:r>
              <a:rPr lang="fr" b="0" i="0" u="none" baseline="0"/>
              <a:t>Ces éléments sont importants et doivent être pris en compte lors de la planification et de la mise en œuvre de la MNV REDD+.</a:t>
            </a:r>
          </a:p>
          <a:p>
            <a:pPr marL="171450" indent="-171450" algn="l" rtl="0">
              <a:buFontTx/>
              <a:buChar char="-"/>
            </a:pPr>
            <a:endParaRPr lang="fr" b="0" i="0" baseline="0" dirty="0" smtClean="0"/>
          </a:p>
          <a:p>
            <a:pPr lvl="1" algn="l" rtl="0">
              <a:buFont typeface="Arial" pitchFamily="34" charset="0"/>
              <a:buChar char="•"/>
            </a:pPr>
            <a:r>
              <a:rPr lang="fr" b="0" i="0" u="none" baseline="0"/>
              <a:t> Les </a:t>
            </a:r>
            <a:r>
              <a:rPr lang="fr" b="0" i="1" u="none" baseline="0"/>
              <a:t>fuites</a:t>
            </a:r>
            <a:r>
              <a:rPr lang="fr" b="0" i="0" u="none" baseline="0"/>
              <a:t> illustrent le fait que le déboisement peut être évité en un lieu mais déplacé vers un autre. Elles doivent être surveillées à l’échelle nationale. </a:t>
            </a:r>
          </a:p>
          <a:p>
            <a:pPr lvl="1" algn="l" rtl="0">
              <a:buFont typeface="Arial" pitchFamily="34" charset="0"/>
              <a:buChar char="•"/>
            </a:pPr>
            <a:r>
              <a:rPr lang="fr" b="0" i="0" u="none" baseline="0">
                <a:sym typeface="Wingdings" pitchFamily="2" charset="2"/>
              </a:rPr>
              <a:t> Les garanties de REDD+ sont mises en place pour veiller au respect du rôle des populations et des écosystèmes locaux.</a:t>
            </a:r>
            <a:endParaRPr lang="fr" b="0" i="0" baseline="0" dirty="0" smtClean="0">
              <a:sym typeface="Wingdings" pitchFamily="2" charset="2"/>
            </a:endParaRPr>
          </a:p>
        </p:txBody>
      </p:sp>
      <p:sp>
        <p:nvSpPr>
          <p:cNvPr id="4" name="Tijdelijke aanduiding voor dianummer 3"/>
          <p:cNvSpPr>
            <a:spLocks noGrp="1"/>
          </p:cNvSpPr>
          <p:nvPr>
            <p:ph type="sldNum" sz="quarter" idx="10"/>
          </p:nvPr>
        </p:nvSpPr>
        <p:spPr/>
        <p:txBody>
          <a:bodyPr/>
          <a:lstStyle/>
          <a:p>
            <a:pPr algn="l" rtl="0"/>
            <a:fld id="{02599C58-F26E-484C-B158-D7CF572B4912}" type="slidenum">
              <a:rPr/>
              <a:pPr/>
              <a:t>26</a:t>
            </a:fld>
            <a:endParaRPr lang="fr" dirty="0"/>
          </a:p>
        </p:txBody>
      </p:sp>
    </p:spTree>
    <p:extLst>
      <p:ext uri="{BB962C8B-B14F-4D97-AF65-F5344CB8AC3E}">
        <p14:creationId xmlns:p14="http://schemas.microsoft.com/office/powerpoint/2010/main" val="42767713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rtl="0">
              <a:buFont typeface="Arial" pitchFamily="34" charset="0"/>
              <a:buNone/>
            </a:pPr>
            <a:r>
              <a:rPr lang="fr" b="0" i="0" u="none" baseline="0"/>
              <a:t>– La procédure de création d’un système national de surveillance destiné à estimer les émissions et les absorptions liées aux forêts comprend trois phases :</a:t>
            </a:r>
          </a:p>
          <a:p>
            <a:pPr marL="685800" lvl="1" indent="-228600" algn="l" rtl="0">
              <a:buFont typeface="+mj-lt"/>
              <a:buAutoNum type="arabicPeriod"/>
            </a:pPr>
            <a:r>
              <a:rPr lang="fr" b="0" i="0" u="none" baseline="0"/>
              <a:t> Objectifs et conception</a:t>
            </a:r>
          </a:p>
          <a:p>
            <a:pPr marL="685800" lvl="1" indent="-228600" algn="l" rtl="0">
              <a:buFont typeface="+mj-lt"/>
              <a:buAutoNum type="arabicPeriod"/>
            </a:pPr>
            <a:r>
              <a:rPr lang="fr" b="0" i="0" u="none" baseline="0"/>
              <a:t> Création d’un système de surveillance</a:t>
            </a:r>
          </a:p>
          <a:p>
            <a:pPr marL="685800" lvl="1" indent="-228600" algn="l" rtl="0">
              <a:buFont typeface="+mj-lt"/>
              <a:buAutoNum type="arabicPeriod"/>
            </a:pPr>
            <a:r>
              <a:rPr lang="fr" b="0" i="0" u="none" baseline="0"/>
              <a:t> Analyse et notification</a:t>
            </a:r>
            <a:r>
              <a:rPr lang="fr"/>
              <a:t/>
            </a:r>
            <a:br>
              <a:rPr lang="fr"/>
            </a:br>
            <a:endParaRPr lang="fr" dirty="0" smtClean="0"/>
          </a:p>
          <a:p>
            <a:pPr marL="171450" lvl="0" indent="-171450" algn="l" rtl="0">
              <a:buFontTx/>
              <a:buChar char="-"/>
            </a:pPr>
            <a:r>
              <a:rPr lang="fr" b="0" i="0" u="none" baseline="0"/>
              <a:t>Les prochaines diapositives décrivent les exigences relatives à la création d’un système national de surveillance des forêts (principaux éléments) ainsi que les capacités nécessaires au respect de ces exigences (développement des capacités).</a:t>
            </a:r>
          </a:p>
          <a:p>
            <a:pPr marL="171450" lvl="0" indent="-171450" algn="l" rtl="0">
              <a:buFontTx/>
              <a:buChar char="-"/>
            </a:pPr>
            <a:endParaRPr lang="fr" dirty="0" smtClean="0"/>
          </a:p>
        </p:txBody>
      </p:sp>
      <p:sp>
        <p:nvSpPr>
          <p:cNvPr id="4" name="Tijdelijke aanduiding voor dianummer 3"/>
          <p:cNvSpPr>
            <a:spLocks noGrp="1"/>
          </p:cNvSpPr>
          <p:nvPr>
            <p:ph type="sldNum" sz="quarter" idx="10"/>
          </p:nvPr>
        </p:nvSpPr>
        <p:spPr/>
        <p:txBody>
          <a:bodyPr/>
          <a:lstStyle/>
          <a:p>
            <a:pPr algn="l" rtl="0"/>
            <a:fld id="{02599C58-F26E-484C-B158-D7CF572B4912}" type="slidenum">
              <a:rPr/>
              <a:pPr/>
              <a:t>27</a:t>
            </a:fld>
            <a:endParaRPr lang="fr" dirty="0"/>
          </a:p>
        </p:txBody>
      </p:sp>
    </p:spTree>
    <p:extLst>
      <p:ext uri="{BB962C8B-B14F-4D97-AF65-F5344CB8AC3E}">
        <p14:creationId xmlns:p14="http://schemas.microsoft.com/office/powerpoint/2010/main" val="38099979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10"/>
          </p:nvPr>
        </p:nvSpPr>
        <p:spPr/>
        <p:txBody>
          <a:bodyPr/>
          <a:lstStyle/>
          <a:p>
            <a:pPr algn="l" rtl="0"/>
            <a:fld id="{02599C58-F26E-484C-B158-D7CF572B4912}" type="slidenum">
              <a:rPr/>
              <a:pPr/>
              <a:t>28</a:t>
            </a:fld>
            <a:endParaRPr lang="fr" dirty="0"/>
          </a:p>
        </p:txBody>
      </p:sp>
    </p:spTree>
    <p:extLst>
      <p:ext uri="{BB962C8B-B14F-4D97-AF65-F5344CB8AC3E}">
        <p14:creationId xmlns:p14="http://schemas.microsoft.com/office/powerpoint/2010/main" val="2519276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10"/>
          </p:nvPr>
        </p:nvSpPr>
        <p:spPr/>
        <p:txBody>
          <a:bodyPr/>
          <a:lstStyle/>
          <a:p>
            <a:pPr algn="l" rtl="0"/>
            <a:fld id="{02599C58-F26E-484C-B158-D7CF572B4912}" type="slidenum">
              <a:rPr/>
              <a:pPr/>
              <a:t>30</a:t>
            </a:fld>
            <a:endParaRPr lang="fr" dirty="0"/>
          </a:p>
        </p:txBody>
      </p:sp>
    </p:spTree>
    <p:extLst>
      <p:ext uri="{BB962C8B-B14F-4D97-AF65-F5344CB8AC3E}">
        <p14:creationId xmlns:p14="http://schemas.microsoft.com/office/powerpoint/2010/main" val="20366792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10"/>
          </p:nvPr>
        </p:nvSpPr>
        <p:spPr/>
        <p:txBody>
          <a:bodyPr/>
          <a:lstStyle/>
          <a:p>
            <a:pPr algn="l" rtl="0"/>
            <a:fld id="{02599C58-F26E-484C-B158-D7CF572B4912}" type="slidenum">
              <a:rPr/>
              <a:pPr/>
              <a:t>32</a:t>
            </a:fld>
            <a:endParaRPr lang="fr" dirty="0"/>
          </a:p>
        </p:txBody>
      </p:sp>
    </p:spTree>
    <p:extLst>
      <p:ext uri="{BB962C8B-B14F-4D97-AF65-F5344CB8AC3E}">
        <p14:creationId xmlns:p14="http://schemas.microsoft.com/office/powerpoint/2010/main" val="2500122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47500" lnSpcReduction="20000"/>
          </a:bodyPr>
          <a:lstStyle/>
          <a:p>
            <a:pPr marL="171450" marR="0" lvl="0" indent="-171450" algn="l" defTabSz="914400" rtl="0" eaLnBrk="1" fontAlgn="base" latinLnBrk="0" hangingPunct="1">
              <a:lnSpc>
                <a:spcPts val="2500"/>
              </a:lnSpc>
              <a:spcBef>
                <a:spcPts val="1200"/>
              </a:spcBef>
              <a:spcAft>
                <a:spcPct val="0"/>
              </a:spcAft>
              <a:buClr>
                <a:schemeClr val="bg2"/>
              </a:buClr>
              <a:buSzPct val="100000"/>
              <a:buFontTx/>
              <a:buChar char="-"/>
              <a:tabLst/>
              <a:defRPr/>
            </a:pPr>
            <a:r>
              <a:rPr kumimoji="0" lang="fr" sz="1200" b="0" i="0" u="none" strike="noStrike" kern="1200" cap="none" spc="0" normalizeH="0" baseline="0">
                <a:ln>
                  <a:noFill/>
                </a:ln>
                <a:solidFill>
                  <a:schemeClr val="bg2"/>
                </a:solidFill>
                <a:effectLst/>
                <a:uLnTx/>
                <a:uFillTx/>
                <a:latin typeface="Verdana" pitchFamily="34" charset="0"/>
                <a:ea typeface="+mn-ea"/>
                <a:cs typeface="+mn-cs"/>
              </a:rPr>
              <a:t>Ce cours porte sur la création des systèmes nationaux de surveillance des forêts pour REDD+, qui sont essentiels à la MNV des activités REDD+.</a:t>
            </a:r>
          </a:p>
          <a:p>
            <a:pPr marL="0" marR="0" lvl="0" indent="0" algn="l" defTabSz="914400" rtl="0" eaLnBrk="1" fontAlgn="base" latinLnBrk="0" hangingPunct="1">
              <a:lnSpc>
                <a:spcPts val="2500"/>
              </a:lnSpc>
              <a:spcBef>
                <a:spcPts val="1200"/>
              </a:spcBef>
              <a:spcAft>
                <a:spcPct val="0"/>
              </a:spcAft>
              <a:buClr>
                <a:schemeClr val="bg2"/>
              </a:buClr>
              <a:buSzPct val="100000"/>
              <a:buFontTx/>
              <a:buNone/>
              <a:tabLst/>
              <a:defRPr/>
            </a:pPr>
            <a:endParaRPr kumimoji="0" lang="fr" sz="1200" b="0" i="0" u="none" strike="noStrike" kern="1200" cap="none" spc="0" normalizeH="0" baseline="0" noProof="0" dirty="0" smtClean="0">
              <a:ln>
                <a:noFill/>
              </a:ln>
              <a:solidFill>
                <a:schemeClr val="bg2"/>
              </a:solidFill>
              <a:effectLst/>
              <a:uLnTx/>
              <a:uFillTx/>
              <a:latin typeface="Verdana" pitchFamily="34" charset="0"/>
              <a:ea typeface="+mn-ea"/>
              <a:cs typeface="+mn-cs"/>
            </a:endParaRPr>
          </a:p>
          <a:p>
            <a:pPr marL="171450" marR="0" lvl="0" indent="-171450" algn="l" defTabSz="914400" rtl="0" eaLnBrk="1" fontAlgn="base" latinLnBrk="0" hangingPunct="1">
              <a:lnSpc>
                <a:spcPts val="2500"/>
              </a:lnSpc>
              <a:spcBef>
                <a:spcPts val="1200"/>
              </a:spcBef>
              <a:spcAft>
                <a:spcPct val="0"/>
              </a:spcAft>
              <a:buClr>
                <a:schemeClr val="bg2"/>
              </a:buClr>
              <a:buSzPct val="100000"/>
              <a:buFontTx/>
              <a:buChar char="-"/>
              <a:tabLst/>
              <a:defRPr/>
            </a:pPr>
            <a:r>
              <a:rPr kumimoji="0" lang="fr" sz="1200" b="0" i="0" u="none" strike="noStrike" kern="1200" cap="none" spc="0" normalizeH="0" baseline="0">
                <a:ln>
                  <a:noFill/>
                </a:ln>
                <a:solidFill>
                  <a:schemeClr val="bg2"/>
                </a:solidFill>
                <a:effectLst/>
                <a:uLnTx/>
                <a:uFillTx/>
                <a:latin typeface="Verdana" pitchFamily="34" charset="0"/>
                <a:ea typeface="+mn-ea"/>
                <a:cs typeface="+mn-cs"/>
              </a:rPr>
              <a:t>Il aborde dans un premier temps les modalités de la CCNUCC concernant la création des SNSF et la MNV des activités REDD+.</a:t>
            </a:r>
          </a:p>
          <a:p>
            <a:pPr marL="0" marR="0" lvl="0" indent="0" algn="l" defTabSz="914400" rtl="0" eaLnBrk="1" fontAlgn="base" latinLnBrk="0" hangingPunct="1">
              <a:lnSpc>
                <a:spcPts val="2500"/>
              </a:lnSpc>
              <a:spcBef>
                <a:spcPts val="1200"/>
              </a:spcBef>
              <a:spcAft>
                <a:spcPct val="0"/>
              </a:spcAft>
              <a:buClr>
                <a:schemeClr val="bg2"/>
              </a:buClr>
              <a:buSzPct val="100000"/>
              <a:buFontTx/>
              <a:buNone/>
              <a:tabLst/>
              <a:defRPr/>
            </a:pPr>
            <a:endParaRPr kumimoji="0" lang="fr" sz="1200" b="0" i="0" u="none" strike="noStrike" kern="1200" cap="none" spc="0" normalizeH="0" baseline="0" noProof="0" dirty="0" smtClean="0">
              <a:ln>
                <a:noFill/>
              </a:ln>
              <a:solidFill>
                <a:schemeClr val="bg2"/>
              </a:solidFill>
              <a:effectLst/>
              <a:uLnTx/>
              <a:uFillTx/>
              <a:latin typeface="Verdana" pitchFamily="34" charset="0"/>
              <a:ea typeface="+mn-ea"/>
              <a:cs typeface="+mn-cs"/>
            </a:endParaRPr>
          </a:p>
          <a:p>
            <a:pPr marL="171450" marR="0" lvl="0" indent="-171450" algn="l" defTabSz="914400" rtl="0" eaLnBrk="1" fontAlgn="base" latinLnBrk="0" hangingPunct="1">
              <a:lnSpc>
                <a:spcPts val="2500"/>
              </a:lnSpc>
              <a:spcBef>
                <a:spcPts val="1200"/>
              </a:spcBef>
              <a:spcAft>
                <a:spcPct val="0"/>
              </a:spcAft>
              <a:buClr>
                <a:schemeClr val="bg2"/>
              </a:buClr>
              <a:buSzPct val="100000"/>
              <a:buFontTx/>
              <a:buChar char="-"/>
              <a:tabLst/>
              <a:defRPr/>
            </a:pPr>
            <a:r>
              <a:rPr kumimoji="0" lang="fr" sz="1200" b="0" i="0" u="none" strike="noStrike" kern="1200" cap="none" spc="0" normalizeH="0" baseline="0">
                <a:ln>
                  <a:noFill/>
                </a:ln>
                <a:solidFill>
                  <a:schemeClr val="bg2"/>
                </a:solidFill>
                <a:effectLst/>
                <a:uLnTx/>
                <a:uFillTx/>
                <a:latin typeface="Verdana" pitchFamily="34" charset="0"/>
                <a:ea typeface="+mn-ea"/>
                <a:cs typeface="+mn-cs"/>
              </a:rPr>
              <a:t>Il présente ensuite un cadre national de surveillance des forêts dans le contexte de REDD+ et </a:t>
            </a:r>
            <a:r>
              <a:rPr lang="fr" sz="1200" b="0" i="0" u="none" baseline="0">
                <a:solidFill>
                  <a:schemeClr val="bg2"/>
                </a:solidFill>
                <a:latin typeface="Verdana" pitchFamily="34" charset="0"/>
              </a:rPr>
              <a:t>décrit l’utilisation de la télédétection dans les SNSF.</a:t>
            </a:r>
          </a:p>
          <a:p>
            <a:pPr marL="0" marR="0" lvl="0" indent="0" algn="l" defTabSz="914400" rtl="0" eaLnBrk="1" fontAlgn="base" latinLnBrk="0" hangingPunct="1">
              <a:lnSpc>
                <a:spcPts val="2500"/>
              </a:lnSpc>
              <a:spcBef>
                <a:spcPts val="1200"/>
              </a:spcBef>
              <a:spcAft>
                <a:spcPct val="0"/>
              </a:spcAft>
              <a:buClr>
                <a:schemeClr val="bg2"/>
              </a:buClr>
              <a:buSzPct val="100000"/>
              <a:buFontTx/>
              <a:buNone/>
              <a:tabLst/>
              <a:defRPr/>
            </a:pPr>
            <a:endParaRPr kumimoji="0" lang="fr" sz="1200" i="0" u="none" strike="noStrike" kern="1200" cap="none" spc="0" normalizeH="0" baseline="0" noProof="0" dirty="0" smtClean="0">
              <a:ln>
                <a:noFill/>
              </a:ln>
              <a:solidFill>
                <a:schemeClr val="bg2"/>
              </a:solidFill>
              <a:effectLst/>
              <a:uLnTx/>
              <a:uFillTx/>
              <a:latin typeface="Verdana" pitchFamily="34" charset="0"/>
              <a:ea typeface="+mn-ea"/>
              <a:cs typeface="+mn-cs"/>
            </a:endParaRPr>
          </a:p>
          <a:p>
            <a:pPr marL="171450" marR="0" lvl="0" indent="-171450" algn="l" defTabSz="914400" rtl="0" eaLnBrk="1" fontAlgn="base" latinLnBrk="0" hangingPunct="1">
              <a:lnSpc>
                <a:spcPts val="2500"/>
              </a:lnSpc>
              <a:spcBef>
                <a:spcPts val="1200"/>
              </a:spcBef>
              <a:spcAft>
                <a:spcPct val="0"/>
              </a:spcAft>
              <a:buClr>
                <a:schemeClr val="bg2"/>
              </a:buClr>
              <a:buSzPct val="100000"/>
              <a:buFontTx/>
              <a:buChar char="-"/>
              <a:tabLst/>
              <a:defRPr/>
            </a:pPr>
            <a:r>
              <a:rPr kumimoji="0" lang="fr" sz="1200" b="0" i="0" u="none" strike="noStrike" kern="1200" cap="none" spc="0" normalizeH="0" baseline="0">
                <a:ln>
                  <a:noFill/>
                </a:ln>
                <a:solidFill>
                  <a:schemeClr val="bg2"/>
                </a:solidFill>
                <a:effectLst/>
                <a:uLnTx/>
                <a:uFillTx/>
                <a:latin typeface="Verdana" pitchFamily="34" charset="0"/>
                <a:ea typeface="+mn-ea"/>
                <a:cs typeface="+mn-cs"/>
              </a:rPr>
              <a:t>Ce cours porte essentiellement sur l’évaluation et l’amélioration des capacités nationales nécessaires à la mise place de SNSF et de systèmes MNV pour REDD+. Une feuille de route peut être utilisée pour renforcer durablement les capacités MNV des pays et le processus de formulation d’une telle feuille de route est expliqué.</a:t>
            </a:r>
          </a:p>
          <a:p>
            <a:pPr marL="0" marR="0" lvl="0" indent="0" algn="l" defTabSz="914400" rtl="0" eaLnBrk="1" fontAlgn="base" latinLnBrk="0" hangingPunct="1">
              <a:lnSpc>
                <a:spcPts val="2500"/>
              </a:lnSpc>
              <a:spcBef>
                <a:spcPts val="1200"/>
              </a:spcBef>
              <a:spcAft>
                <a:spcPct val="0"/>
              </a:spcAft>
              <a:buClr>
                <a:schemeClr val="bg2"/>
              </a:buClr>
              <a:buSzPct val="100000"/>
              <a:buFontTx/>
              <a:buNone/>
              <a:tabLst/>
              <a:defRPr/>
            </a:pPr>
            <a:endParaRPr kumimoji="0" lang="fr" sz="1200" i="0" u="none" strike="noStrike" kern="1200" cap="none" spc="0" normalizeH="0" baseline="0" noProof="0" dirty="0" smtClean="0">
              <a:ln>
                <a:noFill/>
              </a:ln>
              <a:solidFill>
                <a:schemeClr val="bg2"/>
              </a:solidFill>
              <a:effectLst/>
              <a:uLnTx/>
              <a:uFillTx/>
              <a:latin typeface="Verdana" pitchFamily="34" charset="0"/>
              <a:ea typeface="+mn-ea"/>
              <a:cs typeface="+mn-cs"/>
            </a:endParaRPr>
          </a:p>
          <a:p>
            <a:pPr marL="171450" marR="0" lvl="0" indent="-171450" algn="l" defTabSz="914400" rtl="0" eaLnBrk="1" fontAlgn="base" latinLnBrk="0" hangingPunct="1">
              <a:lnSpc>
                <a:spcPts val="2500"/>
              </a:lnSpc>
              <a:spcBef>
                <a:spcPts val="1200"/>
              </a:spcBef>
              <a:spcAft>
                <a:spcPct val="0"/>
              </a:spcAft>
              <a:buClr>
                <a:schemeClr val="bg2"/>
              </a:buClr>
              <a:buSzPct val="100000"/>
              <a:buFontTx/>
              <a:buChar char="-"/>
              <a:tabLst/>
              <a:defRPr/>
            </a:pPr>
            <a:r>
              <a:rPr kumimoji="0" lang="fr" sz="1200" b="0" i="0" u="none" strike="noStrike" kern="1200" cap="none" spc="0" normalizeH="0" baseline="0">
                <a:ln>
                  <a:noFill/>
                </a:ln>
                <a:solidFill>
                  <a:schemeClr val="bg2"/>
                </a:solidFill>
                <a:effectLst/>
                <a:uLnTx/>
                <a:uFillTx/>
                <a:latin typeface="Verdana" pitchFamily="34" charset="0"/>
                <a:ea typeface="+mn-ea"/>
                <a:cs typeface="+mn-cs"/>
              </a:rPr>
              <a:t>Le cours se termine avec un aperçu des incidences financières et des différents facteurs de coût.</a:t>
            </a:r>
            <a:endParaRPr kumimoji="0" lang="fr" sz="1200" b="0" i="0" u="none" strike="noStrike" kern="1200" cap="none" spc="0" normalizeH="0" baseline="0" noProof="0" dirty="0" smtClean="0">
              <a:ln>
                <a:noFill/>
              </a:ln>
              <a:solidFill>
                <a:schemeClr val="bg2"/>
              </a:solidFill>
              <a:effectLst/>
              <a:uLnTx/>
              <a:uFillTx/>
              <a:latin typeface="Verdana" pitchFamily="34" charset="0"/>
              <a:ea typeface="+mn-ea"/>
              <a:cs typeface="+mn-cs"/>
            </a:endParaRPr>
          </a:p>
          <a:p>
            <a:pPr algn="l" rtl="0">
              <a:buFont typeface="Arial" pitchFamily="34" charset="0"/>
              <a:buNone/>
            </a:pPr>
            <a:endParaRPr lang="fr" dirty="0"/>
          </a:p>
        </p:txBody>
      </p:sp>
      <p:sp>
        <p:nvSpPr>
          <p:cNvPr id="4" name="Tijdelijke aanduiding voor dianummer 3"/>
          <p:cNvSpPr>
            <a:spLocks noGrp="1"/>
          </p:cNvSpPr>
          <p:nvPr>
            <p:ph type="sldNum" sz="quarter" idx="10"/>
          </p:nvPr>
        </p:nvSpPr>
        <p:spPr/>
        <p:txBody>
          <a:bodyPr/>
          <a:lstStyle/>
          <a:p>
            <a:pPr algn="l" rtl="0"/>
            <a:fld id="{02599C58-F26E-484C-B158-D7CF572B4912}" type="slidenum">
              <a:rPr/>
              <a:pPr/>
              <a:t>4</a:t>
            </a:fld>
            <a:endParaRPr lang="fr" dirty="0"/>
          </a:p>
        </p:txBody>
      </p:sp>
    </p:spTree>
    <p:extLst>
      <p:ext uri="{BB962C8B-B14F-4D97-AF65-F5344CB8AC3E}">
        <p14:creationId xmlns:p14="http://schemas.microsoft.com/office/powerpoint/2010/main" val="26739113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rtl="0">
              <a:buFont typeface="Arial" pitchFamily="34" charset="0"/>
              <a:buNone/>
            </a:pPr>
            <a:r>
              <a:rPr lang="fr" b="0" i="0" u="none" baseline="0"/>
              <a:t>Cet exemple d’élaboration de feuille de route MNV REDD+ pour l’Éthiopie présente les principaux éléments devant être envisagés pour combler les déficits de capacités en vue de l’établissement d’un système national de surveillance des forêts. Des informations complémentaires sur cette feuille de route et sur l’évaluation des capacités sont présentées dans l’annexe II des exercices du Module 1.2.</a:t>
            </a:r>
            <a:endParaRPr lang="fr" dirty="0"/>
          </a:p>
        </p:txBody>
      </p:sp>
      <p:sp>
        <p:nvSpPr>
          <p:cNvPr id="4" name="Tijdelijke aanduiding voor dianummer 3"/>
          <p:cNvSpPr>
            <a:spLocks noGrp="1"/>
          </p:cNvSpPr>
          <p:nvPr>
            <p:ph type="sldNum" sz="quarter" idx="10"/>
          </p:nvPr>
        </p:nvSpPr>
        <p:spPr/>
        <p:txBody>
          <a:bodyPr/>
          <a:lstStyle/>
          <a:p>
            <a:pPr algn="l" rtl="0"/>
            <a:fld id="{02599C58-F26E-484C-B158-D7CF572B4912}" type="slidenum">
              <a:rPr/>
              <a:pPr/>
              <a:t>33</a:t>
            </a:fld>
            <a:endParaRPr lang="fr" dirty="0"/>
          </a:p>
        </p:txBody>
      </p:sp>
    </p:spTree>
    <p:extLst>
      <p:ext uri="{BB962C8B-B14F-4D97-AF65-F5344CB8AC3E}">
        <p14:creationId xmlns:p14="http://schemas.microsoft.com/office/powerpoint/2010/main" val="42689995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rtl="0">
              <a:buFont typeface="Arial" pitchFamily="34" charset="0"/>
              <a:buNone/>
            </a:pPr>
            <a:endParaRPr lang="fr" dirty="0"/>
          </a:p>
        </p:txBody>
      </p:sp>
      <p:sp>
        <p:nvSpPr>
          <p:cNvPr id="4" name="Tijdelijke aanduiding voor dianummer 3"/>
          <p:cNvSpPr>
            <a:spLocks noGrp="1"/>
          </p:cNvSpPr>
          <p:nvPr>
            <p:ph type="sldNum" sz="quarter" idx="10"/>
          </p:nvPr>
        </p:nvSpPr>
        <p:spPr/>
        <p:txBody>
          <a:bodyPr/>
          <a:lstStyle/>
          <a:p>
            <a:pPr algn="l" rtl="0"/>
            <a:fld id="{02599C58-F26E-484C-B158-D7CF572B4912}" type="slidenum">
              <a:rPr/>
              <a:pPr/>
              <a:t>34</a:t>
            </a:fld>
            <a:endParaRPr lang="fr" dirty="0"/>
          </a:p>
        </p:txBody>
      </p:sp>
    </p:spTree>
    <p:extLst>
      <p:ext uri="{BB962C8B-B14F-4D97-AF65-F5344CB8AC3E}">
        <p14:creationId xmlns:p14="http://schemas.microsoft.com/office/powerpoint/2010/main" val="39312408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Tx/>
              <a:buNone/>
            </a:pPr>
            <a:r>
              <a:rPr lang="fr" sz="2000" b="0" i="0" u="none" kern="1200" baseline="0">
                <a:solidFill>
                  <a:schemeClr val="tx1"/>
                </a:solidFill>
                <a:latin typeface="+mn-lt"/>
                <a:ea typeface="+mn-ea"/>
                <a:cs typeface="Tahoma" pitchFamily="34" charset="0"/>
              </a:rPr>
              <a:t>La MNV du carbone forestier est essentiellement reflétée dans les coûts de transaction, c’est-à-dire pour prouver qu’une activité REDD a effectivement atteint un certain niveau de réduction des émissions et peut donc prétendre à une indemnité.</a:t>
            </a:r>
          </a:p>
          <a:p>
            <a:pPr marL="0" indent="0" algn="l" rtl="0">
              <a:buFontTx/>
              <a:buNone/>
            </a:pPr>
            <a:endParaRPr lang="fr" sz="1200" b="0" i="0" u="none" strike="noStrike" kern="1200" baseline="0" dirty="0" smtClean="0">
              <a:solidFill>
                <a:schemeClr val="tx1"/>
              </a:solidFill>
              <a:latin typeface="+mn-lt"/>
              <a:ea typeface="+mn-ea"/>
              <a:cs typeface="+mn-cs"/>
            </a:endParaRPr>
          </a:p>
          <a:p>
            <a:pPr marL="0" indent="0" algn="l" rtl="0">
              <a:buFontTx/>
              <a:buNone/>
            </a:pPr>
            <a:r>
              <a:rPr lang="fr" sz="1200" b="0" i="0" u="none" strike="noStrike" kern="1200" baseline="0">
                <a:solidFill>
                  <a:schemeClr val="tx1"/>
                </a:solidFill>
                <a:latin typeface="+mn-lt"/>
                <a:ea typeface="+mn-ea"/>
                <a:cs typeface="+mn-cs"/>
              </a:rPr>
              <a:t>Sources :</a:t>
            </a:r>
          </a:p>
          <a:p>
            <a:pPr marL="0" indent="0" algn="l" rtl="0">
              <a:buFontTx/>
              <a:buNone/>
            </a:pPr>
            <a:r>
              <a:rPr lang="fr" sz="1200" b="0" i="0" u="none" strike="noStrike" kern="1200" baseline="0">
                <a:solidFill>
                  <a:schemeClr val="tx1"/>
                </a:solidFill>
                <a:latin typeface="+mn-lt"/>
                <a:ea typeface="+mn-ea"/>
                <a:cs typeface="+mn-cs"/>
              </a:rPr>
              <a:t>Pagiola and Bosquet 2009;</a:t>
            </a:r>
          </a:p>
          <a:p>
            <a:pPr marL="0" indent="0" algn="l" rtl="0">
              <a:buFontTx/>
              <a:buNone/>
            </a:pPr>
            <a:r>
              <a:rPr lang="fr" sz="1400" b="0" i="0" u="none" baseline="0"/>
              <a:t>GFOI 2014.</a:t>
            </a:r>
            <a:endParaRPr lang="fr" dirty="0"/>
          </a:p>
        </p:txBody>
      </p:sp>
      <p:sp>
        <p:nvSpPr>
          <p:cNvPr id="4" name="Slide Number Placeholder 3"/>
          <p:cNvSpPr>
            <a:spLocks noGrp="1"/>
          </p:cNvSpPr>
          <p:nvPr>
            <p:ph type="sldNum" sz="quarter" idx="10"/>
          </p:nvPr>
        </p:nvSpPr>
        <p:spPr/>
        <p:txBody>
          <a:bodyPr/>
          <a:lstStyle/>
          <a:p>
            <a:pPr algn="l" rtl="0"/>
            <a:fld id="{02599C58-F26E-484C-B158-D7CF572B4912}" type="slidenum">
              <a:rPr/>
              <a:pPr/>
              <a:t>35</a:t>
            </a:fld>
            <a:endParaRPr lang="fr" dirty="0"/>
          </a:p>
        </p:txBody>
      </p:sp>
    </p:spTree>
    <p:extLst>
      <p:ext uri="{BB962C8B-B14F-4D97-AF65-F5344CB8AC3E}">
        <p14:creationId xmlns:p14="http://schemas.microsoft.com/office/powerpoint/2010/main" val="1915538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algn="l" rtl="0">
              <a:buFontTx/>
              <a:buNone/>
            </a:pPr>
            <a:r>
              <a:rPr lang="fr" b="0" i="0" u="none" baseline="0"/>
              <a:t>En télédétection, des images satellitaires provenant de différents capteurs peuvent être utilisées. Leur résolution varie (de basse à haute). Mais il faut trouver un compromis entre la résolution et les coûts, qui augmentent proportionnellement.</a:t>
            </a:r>
          </a:p>
          <a:p>
            <a:pPr marL="171450" indent="-171450" algn="l" rtl="0">
              <a:buFontTx/>
              <a:buChar char="-"/>
            </a:pPr>
            <a:endParaRPr lang="fr" dirty="0"/>
          </a:p>
        </p:txBody>
      </p:sp>
      <p:sp>
        <p:nvSpPr>
          <p:cNvPr id="4" name="Tijdelijke aanduiding voor dianummer 3"/>
          <p:cNvSpPr>
            <a:spLocks noGrp="1"/>
          </p:cNvSpPr>
          <p:nvPr>
            <p:ph type="sldNum" sz="quarter" idx="10"/>
          </p:nvPr>
        </p:nvSpPr>
        <p:spPr/>
        <p:txBody>
          <a:bodyPr/>
          <a:lstStyle/>
          <a:p>
            <a:pPr algn="l" rtl="0"/>
            <a:fld id="{02599C58-F26E-484C-B158-D7CF572B4912}" type="slidenum">
              <a:rPr/>
              <a:pPr/>
              <a:t>37</a:t>
            </a:fld>
            <a:endParaRPr lang="fr" dirty="0"/>
          </a:p>
        </p:txBody>
      </p:sp>
    </p:spTree>
    <p:extLst>
      <p:ext uri="{BB962C8B-B14F-4D97-AF65-F5344CB8AC3E}">
        <p14:creationId xmlns:p14="http://schemas.microsoft.com/office/powerpoint/2010/main" val="37833835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 sz="1200" b="0" i="0" u="none" strike="noStrike" kern="1200" baseline="0">
                <a:solidFill>
                  <a:schemeClr val="tx1"/>
                </a:solidFill>
                <a:latin typeface="+mn-lt"/>
                <a:ea typeface="+mn-ea"/>
                <a:cs typeface="+mn-cs"/>
              </a:rPr>
              <a:t>Des informations complémentaires sont disponibles dans la base de données sur les missions, les instruments et les mesures du Comité des satellites d’observation de la Terre (CEOS), http://database.eohandbook.com. </a:t>
            </a:r>
            <a:r>
              <a:rPr lang="fr" b="0" i="0" u="none" baseline="0"/>
              <a:t>Cette base de données fournit des informations sur les missions, instruments et mesures d’observation de la terre disponibles. Elle comprend des tableaux et des listes alphabétiques de toutes les missions et de tous les instruments ainsi qu’un inventaire des mesures existantes. Une recherche par mot-clé est possible. Les listes récapitulatives des missions et des instruments permettent d’accéder aux sites web des fournisseurs de données.</a:t>
            </a:r>
          </a:p>
          <a:p>
            <a:pPr marL="0" marR="0" indent="0" algn="l" defTabSz="914400" rtl="0" eaLnBrk="1" fontAlgn="auto" latinLnBrk="0" hangingPunct="1">
              <a:lnSpc>
                <a:spcPct val="100000"/>
              </a:lnSpc>
              <a:spcBef>
                <a:spcPts val="0"/>
              </a:spcBef>
              <a:spcAft>
                <a:spcPts val="0"/>
              </a:spcAft>
              <a:buClrTx/>
              <a:buSzTx/>
              <a:buFontTx/>
              <a:buNone/>
              <a:tabLst/>
              <a:defRPr/>
            </a:pPr>
            <a:endParaRPr lang="fr"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 sz="1200" b="0" i="0" u="none" strike="noStrike" kern="1200" baseline="0">
                <a:solidFill>
                  <a:schemeClr val="tx1"/>
                </a:solidFill>
                <a:latin typeface="+mn-lt"/>
                <a:ea typeface="+mn-ea"/>
                <a:cs typeface="+mn-cs"/>
              </a:rPr>
              <a:t>Référence : CEOS 2015.</a:t>
            </a:r>
            <a:r>
              <a:rPr lang="fr" sz="1200" b="0" i="0" u="none" strike="noStrike" kern="1200" baseline="0">
                <a:solidFill>
                  <a:schemeClr val="accent6"/>
                </a:solidFill>
                <a:latin typeface="+mn-lt"/>
                <a:ea typeface="+mn-ea"/>
                <a:cs typeface="+mn-cs"/>
              </a:rPr>
              <a:t> </a:t>
            </a:r>
            <a:r>
              <a:rPr lang="fr" b="0" i="0" u="none" baseline="0"/>
              <a:t>Base de données en ligne des missions, instruments et mesures (MIM) du CEOS. Disponible à l’adresse : http://database.eohandbook.com</a:t>
            </a:r>
          </a:p>
          <a:p>
            <a:pPr marL="0" marR="0" indent="0" algn="l" defTabSz="914400" rtl="0" eaLnBrk="1" fontAlgn="auto" latinLnBrk="0" hangingPunct="1">
              <a:lnSpc>
                <a:spcPct val="100000"/>
              </a:lnSpc>
              <a:spcBef>
                <a:spcPts val="0"/>
              </a:spcBef>
              <a:spcAft>
                <a:spcPts val="0"/>
              </a:spcAft>
              <a:buClrTx/>
              <a:buSzTx/>
              <a:buFontTx/>
              <a:buNone/>
              <a:tabLst/>
              <a:defRPr/>
            </a:pPr>
            <a:endParaRPr lang="fr" sz="1200" kern="1200" dirty="0" smtClean="0">
              <a:solidFill>
                <a:schemeClr val="accent6"/>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2599C58-F26E-484C-B158-D7CF572B4912}" type="slidenum">
              <a:rPr/>
              <a:pPr/>
              <a:t>38</a:t>
            </a:fld>
            <a:endParaRPr lang="fr" dirty="0"/>
          </a:p>
        </p:txBody>
      </p:sp>
    </p:spTree>
    <p:extLst>
      <p:ext uri="{BB962C8B-B14F-4D97-AF65-F5344CB8AC3E}">
        <p14:creationId xmlns:p14="http://schemas.microsoft.com/office/powerpoint/2010/main" val="11397720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 sz="1200" b="0" i="0" u="none" strike="noStrike" kern="1200" baseline="0">
                <a:solidFill>
                  <a:schemeClr val="tx1"/>
                </a:solidFill>
                <a:latin typeface="+mn-lt"/>
                <a:ea typeface="+mn-ea"/>
                <a:cs typeface="+mn-cs"/>
              </a:rPr>
              <a:t>Pour toute information complémentaire, voir http://database.eohandbook.com.</a:t>
            </a:r>
          </a:p>
        </p:txBody>
      </p:sp>
      <p:sp>
        <p:nvSpPr>
          <p:cNvPr id="4" name="Slide Number Placeholder 3"/>
          <p:cNvSpPr>
            <a:spLocks noGrp="1"/>
          </p:cNvSpPr>
          <p:nvPr>
            <p:ph type="sldNum" sz="quarter" idx="10"/>
          </p:nvPr>
        </p:nvSpPr>
        <p:spPr/>
        <p:txBody>
          <a:bodyPr/>
          <a:lstStyle/>
          <a:p>
            <a:pPr algn="l" rtl="0"/>
            <a:fld id="{02599C58-F26E-484C-B158-D7CF572B4912}" type="slidenum">
              <a:rPr/>
              <a:pPr/>
              <a:t>39</a:t>
            </a:fld>
            <a:endParaRPr lang="fr" dirty="0"/>
          </a:p>
        </p:txBody>
      </p:sp>
    </p:spTree>
    <p:extLst>
      <p:ext uri="{BB962C8B-B14F-4D97-AF65-F5344CB8AC3E}">
        <p14:creationId xmlns:p14="http://schemas.microsoft.com/office/powerpoint/2010/main" val="41670502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71450" indent="-171450" algn="l" rtl="0">
              <a:buFontTx/>
              <a:buChar char="-"/>
            </a:pPr>
            <a:r>
              <a:rPr lang="fr" b="0" i="0" u="none" baseline="0"/>
              <a:t>Les coûts de la surveillance (au km</a:t>
            </a:r>
            <a:r>
              <a:rPr lang="fr" b="0" i="0" u="none" baseline="30000"/>
              <a:t>2</a:t>
            </a:r>
            <a:r>
              <a:rPr lang="fr" b="0" i="0" u="none" baseline="0"/>
              <a:t>) sont généralement plus élevés pour les pays ayant de faibles capacités.</a:t>
            </a:r>
          </a:p>
          <a:p>
            <a:pPr marL="0" indent="0" algn="l" rtl="0">
              <a:buFontTx/>
              <a:buNone/>
            </a:pPr>
            <a:endParaRPr lang="fr" baseline="0" dirty="0" smtClean="0"/>
          </a:p>
          <a:p>
            <a:pPr marL="171450" indent="-171450" algn="l" rtl="0">
              <a:buFontTx/>
              <a:buChar char="-"/>
            </a:pPr>
            <a:r>
              <a:rPr lang="fr" b="0" i="0" u="none" baseline="0"/>
              <a:t>Ces coûts sont relativement plus élevés pour les pays de petite taille.</a:t>
            </a:r>
            <a:endParaRPr lang="fr" dirty="0"/>
          </a:p>
        </p:txBody>
      </p:sp>
      <p:sp>
        <p:nvSpPr>
          <p:cNvPr id="4" name="Tijdelijke aanduiding voor dianummer 3"/>
          <p:cNvSpPr>
            <a:spLocks noGrp="1"/>
          </p:cNvSpPr>
          <p:nvPr>
            <p:ph type="sldNum" sz="quarter" idx="10"/>
          </p:nvPr>
        </p:nvSpPr>
        <p:spPr/>
        <p:txBody>
          <a:bodyPr/>
          <a:lstStyle/>
          <a:p>
            <a:pPr algn="l" rtl="0"/>
            <a:fld id="{02599C58-F26E-484C-B158-D7CF572B4912}" type="slidenum">
              <a:rPr/>
              <a:pPr/>
              <a:t>40</a:t>
            </a:fld>
            <a:endParaRPr lang="fr" dirty="0"/>
          </a:p>
        </p:txBody>
      </p:sp>
    </p:spTree>
    <p:extLst>
      <p:ext uri="{BB962C8B-B14F-4D97-AF65-F5344CB8AC3E}">
        <p14:creationId xmlns:p14="http://schemas.microsoft.com/office/powerpoint/2010/main" val="18592727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fr" dirty="0"/>
          </a:p>
        </p:txBody>
      </p:sp>
      <p:sp>
        <p:nvSpPr>
          <p:cNvPr id="4" name="Tijdelijke aanduiding voor dianummer 3"/>
          <p:cNvSpPr>
            <a:spLocks noGrp="1"/>
          </p:cNvSpPr>
          <p:nvPr>
            <p:ph type="sldNum" sz="quarter" idx="10"/>
          </p:nvPr>
        </p:nvSpPr>
        <p:spPr/>
        <p:txBody>
          <a:bodyPr/>
          <a:lstStyle/>
          <a:p>
            <a:pPr algn="l" rtl="0"/>
            <a:fld id="{02599C58-F26E-484C-B158-D7CF572B4912}" type="slidenum">
              <a:rPr/>
              <a:pPr/>
              <a:t>41</a:t>
            </a:fld>
            <a:endParaRPr lang="fr" dirty="0"/>
          </a:p>
        </p:txBody>
      </p:sp>
    </p:spTree>
    <p:extLst>
      <p:ext uri="{BB962C8B-B14F-4D97-AF65-F5344CB8AC3E}">
        <p14:creationId xmlns:p14="http://schemas.microsoft.com/office/powerpoint/2010/main" val="34462562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10"/>
          </p:nvPr>
        </p:nvSpPr>
        <p:spPr/>
        <p:txBody>
          <a:bodyPr/>
          <a:lstStyle/>
          <a:p>
            <a:pPr algn="l" rtl="0"/>
            <a:fld id="{02599C58-F26E-484C-B158-D7CF572B4912}" type="slidenum">
              <a:rPr/>
              <a:pPr/>
              <a:t>42</a:t>
            </a:fld>
            <a:endParaRPr lang="fr" dirty="0"/>
          </a:p>
        </p:txBody>
      </p:sp>
    </p:spTree>
    <p:extLst>
      <p:ext uri="{BB962C8B-B14F-4D97-AF65-F5344CB8AC3E}">
        <p14:creationId xmlns:p14="http://schemas.microsoft.com/office/powerpoint/2010/main" val="21858162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10"/>
          </p:nvPr>
        </p:nvSpPr>
        <p:spPr/>
        <p:txBody>
          <a:bodyPr/>
          <a:lstStyle/>
          <a:p>
            <a:pPr algn="l" rtl="0"/>
            <a:fld id="{02599C58-F26E-484C-B158-D7CF572B4912}" type="slidenum">
              <a:rPr/>
              <a:pPr/>
              <a:t>43</a:t>
            </a:fld>
            <a:endParaRPr lang="fr" dirty="0"/>
          </a:p>
        </p:txBody>
      </p:sp>
    </p:spTree>
    <p:extLst>
      <p:ext uri="{BB962C8B-B14F-4D97-AF65-F5344CB8AC3E}">
        <p14:creationId xmlns:p14="http://schemas.microsoft.com/office/powerpoint/2010/main" val="800711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rtl="0">
              <a:buFont typeface="Arial" pitchFamily="34" charset="0"/>
              <a:buNone/>
            </a:pPr>
            <a:endParaRPr lang="fr" dirty="0"/>
          </a:p>
        </p:txBody>
      </p:sp>
      <p:sp>
        <p:nvSpPr>
          <p:cNvPr id="4" name="Tijdelijke aanduiding voor dianummer 3"/>
          <p:cNvSpPr>
            <a:spLocks noGrp="1"/>
          </p:cNvSpPr>
          <p:nvPr>
            <p:ph type="sldNum" sz="quarter" idx="10"/>
          </p:nvPr>
        </p:nvSpPr>
        <p:spPr/>
        <p:txBody>
          <a:bodyPr/>
          <a:lstStyle/>
          <a:p>
            <a:pPr algn="l" rtl="0"/>
            <a:fld id="{02599C58-F26E-484C-B158-D7CF572B4912}" type="slidenum">
              <a:rPr/>
              <a:pPr/>
              <a:t>5</a:t>
            </a:fld>
            <a:endParaRPr lang="fr" dirty="0"/>
          </a:p>
        </p:txBody>
      </p:sp>
    </p:spTree>
    <p:extLst>
      <p:ext uri="{BB962C8B-B14F-4D97-AF65-F5344CB8AC3E}">
        <p14:creationId xmlns:p14="http://schemas.microsoft.com/office/powerpoint/2010/main" val="2193490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71450" indent="-171450" algn="l" rtl="0">
              <a:buFontTx/>
              <a:buChar char="-"/>
            </a:pPr>
            <a:r>
              <a:rPr lang="fr" b="0" i="0" u="none" baseline="0"/>
              <a:t>La MNV est un élément essentiel du mécanisme REDD+ : elle veille à la transparence du système tout en récompensant les pays qui réduisent leurs émissions. Des mesures précises et fiables des stocks de carbone forestier et de leur évolution sont nécessaires à la notification des réductions d’émissions.</a:t>
            </a:r>
          </a:p>
          <a:p>
            <a:pPr marL="0" indent="0" algn="l" rtl="0">
              <a:buFontTx/>
              <a:buNone/>
            </a:pPr>
            <a:endParaRPr lang="fr" baseline="0" noProof="0" dirty="0" smtClean="0"/>
          </a:p>
          <a:p>
            <a:pPr marL="171450" indent="-171450" algn="l" rtl="0">
              <a:buFontTx/>
              <a:buChar char="-"/>
            </a:pPr>
            <a:r>
              <a:rPr lang="fr" sz="2000" b="0" i="0" u="none" baseline="0"/>
              <a:t>Ce qui doit être mesuré / estimé pour calculer les réductions d’émissions:</a:t>
            </a:r>
          </a:p>
          <a:p>
            <a:pPr lvl="1" algn="l" rtl="0" fontAlgn="auto">
              <a:lnSpc>
                <a:spcPct val="100000"/>
              </a:lnSpc>
              <a:spcAft>
                <a:spcPts val="0"/>
              </a:spcAft>
              <a:defRPr/>
            </a:pPr>
            <a:r>
              <a:rPr lang="fr" sz="1800" b="0" i="0" u="none" baseline="0"/>
              <a:t>– Émissions et absorptions effectives de GES dues aux forêts</a:t>
            </a:r>
          </a:p>
          <a:p>
            <a:pPr lvl="1" algn="l" rtl="0" fontAlgn="auto">
              <a:lnSpc>
                <a:spcPct val="100000"/>
              </a:lnSpc>
              <a:spcAft>
                <a:spcPts val="0"/>
              </a:spcAft>
              <a:defRPr/>
            </a:pPr>
            <a:r>
              <a:rPr lang="fr" sz="1800" b="0" i="0" u="none" baseline="0"/>
              <a:t>– Niveaux de référence ayant la même couverture en matière d’émissions et d’absorptions, afin d’estimer les réductions d’émissions obtenues</a:t>
            </a:r>
          </a:p>
          <a:p>
            <a:pPr lvl="1" algn="l" rtl="0" fontAlgn="auto">
              <a:lnSpc>
                <a:spcPct val="100000"/>
              </a:lnSpc>
              <a:spcAft>
                <a:spcPts val="0"/>
              </a:spcAft>
              <a:defRPr/>
            </a:pPr>
            <a:endParaRPr lang="fr" sz="1800" dirty="0" smtClean="0"/>
          </a:p>
          <a:p>
            <a:pPr marL="171450" indent="-171450" algn="l" rtl="0">
              <a:buFontTx/>
              <a:buChar char="-"/>
            </a:pPr>
            <a:r>
              <a:rPr lang="fr" b="0" i="0" u="none" baseline="0"/>
              <a:t>Un système national fiable et transparent de surveillance des forêts est nécessaire pour obtenir les mesures indispensables sur le couvert forestier et l’évolution des niveaux de carbone.</a:t>
            </a:r>
            <a:endParaRPr lang="fr" noProof="0" dirty="0" smtClean="0"/>
          </a:p>
        </p:txBody>
      </p:sp>
      <p:sp>
        <p:nvSpPr>
          <p:cNvPr id="4" name="Tijdelijke aanduiding voor dianummer 3"/>
          <p:cNvSpPr>
            <a:spLocks noGrp="1"/>
          </p:cNvSpPr>
          <p:nvPr>
            <p:ph type="sldNum" sz="quarter" idx="10"/>
          </p:nvPr>
        </p:nvSpPr>
        <p:spPr/>
        <p:txBody>
          <a:bodyPr/>
          <a:lstStyle/>
          <a:p>
            <a:pPr algn="l" rtl="0"/>
            <a:fld id="{02599C58-F26E-484C-B158-D7CF572B4912}" type="slidenum">
              <a:rPr/>
              <a:pPr/>
              <a:t>6</a:t>
            </a:fld>
            <a:endParaRPr lang="fr" dirty="0"/>
          </a:p>
        </p:txBody>
      </p:sp>
    </p:spTree>
    <p:extLst>
      <p:ext uri="{BB962C8B-B14F-4D97-AF65-F5344CB8AC3E}">
        <p14:creationId xmlns:p14="http://schemas.microsoft.com/office/powerpoint/2010/main" val="266106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rtl="0">
              <a:buFont typeface="Arial" pitchFamily="34" charset="0"/>
              <a:buNone/>
            </a:pPr>
            <a:endParaRPr lang="fr" b="0" dirty="0"/>
          </a:p>
        </p:txBody>
      </p:sp>
      <p:sp>
        <p:nvSpPr>
          <p:cNvPr id="4" name="Tijdelijke aanduiding voor dianummer 3"/>
          <p:cNvSpPr>
            <a:spLocks noGrp="1"/>
          </p:cNvSpPr>
          <p:nvPr>
            <p:ph type="sldNum" sz="quarter" idx="10"/>
          </p:nvPr>
        </p:nvSpPr>
        <p:spPr/>
        <p:txBody>
          <a:bodyPr/>
          <a:lstStyle/>
          <a:p>
            <a:pPr algn="l" rtl="0"/>
            <a:fld id="{02599C58-F26E-484C-B158-D7CF572B4912}" type="slidenum">
              <a:rPr/>
              <a:pPr/>
              <a:t>7</a:t>
            </a:fld>
            <a:endParaRPr lang="fr" dirty="0"/>
          </a:p>
        </p:txBody>
      </p:sp>
    </p:spTree>
    <p:extLst>
      <p:ext uri="{BB962C8B-B14F-4D97-AF65-F5344CB8AC3E}">
        <p14:creationId xmlns:p14="http://schemas.microsoft.com/office/powerpoint/2010/main" val="2478143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 b="0" i="0" u="none" baseline="0"/>
              <a:t>Les principes méthodologiques concernant la mise en place de systèmes nationaux de surveillance des forêts sont énoncés dans la décision 4/CP.15 (CCNUCC 2009).</a:t>
            </a:r>
            <a:endParaRPr lang="fr" b="0" dirty="0" smtClean="0"/>
          </a:p>
          <a:p>
            <a:endParaRPr lang="fr" dirty="0"/>
          </a:p>
        </p:txBody>
      </p:sp>
      <p:sp>
        <p:nvSpPr>
          <p:cNvPr id="4" name="Slide Number Placeholder 3"/>
          <p:cNvSpPr>
            <a:spLocks noGrp="1"/>
          </p:cNvSpPr>
          <p:nvPr>
            <p:ph type="sldNum" sz="quarter" idx="10"/>
          </p:nvPr>
        </p:nvSpPr>
        <p:spPr/>
        <p:txBody>
          <a:bodyPr/>
          <a:lstStyle/>
          <a:p>
            <a:pPr algn="l" rtl="0"/>
            <a:fld id="{02599C58-F26E-484C-B158-D7CF572B4912}" type="slidenum">
              <a:rPr/>
              <a:pPr/>
              <a:t>8</a:t>
            </a:fld>
            <a:endParaRPr lang="fr" dirty="0"/>
          </a:p>
        </p:txBody>
      </p:sp>
    </p:spTree>
    <p:extLst>
      <p:ext uri="{BB962C8B-B14F-4D97-AF65-F5344CB8AC3E}">
        <p14:creationId xmlns:p14="http://schemas.microsoft.com/office/powerpoint/2010/main" val="3965992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rtl="0">
              <a:buFont typeface="Arial" pitchFamily="34" charset="0"/>
              <a:buNone/>
            </a:pPr>
            <a:endParaRPr lang="fr" dirty="0"/>
          </a:p>
        </p:txBody>
      </p:sp>
      <p:sp>
        <p:nvSpPr>
          <p:cNvPr id="4" name="Tijdelijke aanduiding voor dianummer 3"/>
          <p:cNvSpPr>
            <a:spLocks noGrp="1"/>
          </p:cNvSpPr>
          <p:nvPr>
            <p:ph type="sldNum" sz="quarter" idx="10"/>
          </p:nvPr>
        </p:nvSpPr>
        <p:spPr/>
        <p:txBody>
          <a:bodyPr/>
          <a:lstStyle/>
          <a:p>
            <a:pPr algn="l" rtl="0"/>
            <a:fld id="{02599C58-F26E-484C-B158-D7CF572B4912}" type="slidenum">
              <a:rPr/>
              <a:pPr/>
              <a:t>9</a:t>
            </a:fld>
            <a:endParaRPr lang="fr" dirty="0"/>
          </a:p>
        </p:txBody>
      </p:sp>
    </p:spTree>
    <p:extLst>
      <p:ext uri="{BB962C8B-B14F-4D97-AF65-F5344CB8AC3E}">
        <p14:creationId xmlns:p14="http://schemas.microsoft.com/office/powerpoint/2010/main" val="1901444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pPr marL="171450" indent="-171450" algn="l" rtl="0">
              <a:buFontTx/>
              <a:buChar char="-"/>
            </a:pPr>
            <a:r>
              <a:rPr lang="fr" b="0" i="0" u="none" baseline="0"/>
              <a:t>L’ONU-REDD décrit deux fonctions simultanées des systèmes nationaux de surveillance des forêts :</a:t>
            </a:r>
          </a:p>
          <a:p>
            <a:pPr marL="171450" indent="-171450" algn="l" rtl="0">
              <a:buFontTx/>
              <a:buChar char="-"/>
            </a:pPr>
            <a:endParaRPr lang="fr" baseline="0" dirty="0" smtClean="0"/>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 b="0" i="0" u="none" baseline="0"/>
              <a:t> La fonction de surveillance fait référence à un outil national permettant aux pays d’évaluer une large gamme d’informations forestières; elle embrasse à la fois les besoins spécifiques à REDD+ et les autres (et ne se limite pas au carbone). Les besoins spécifiques à REDD+ comprennent la surveillance des activités de démonstration REDD+ au cours de la phase 2 et la surveillance de la performance des politiques et mesures REDD+ nationales au cours de la phase 3. De nombreux outils applicables aux forêts existent déjà; il est important d’utiliser les outils existants et d’harmoniser les outils actuels et futurs de surveillance des forêts pour REDD+.</a:t>
            </a:r>
          </a:p>
          <a:p>
            <a:pPr lvl="1" algn="l" rtl="0">
              <a:buFont typeface="Arial" pitchFamily="34" charset="0"/>
              <a:buChar char="•"/>
            </a:pPr>
            <a:endParaRPr lang="fr" baseline="0" dirty="0" smtClean="0"/>
          </a:p>
          <a:p>
            <a:pPr lvl="1" algn="l" rtl="0">
              <a:buFont typeface="Arial" pitchFamily="34" charset="0"/>
              <a:buChar char="•"/>
            </a:pPr>
            <a:r>
              <a:rPr lang="fr" b="0" i="0" u="none" baseline="0"/>
              <a:t> La fonction MNV fait référence à l’estimation et à la notification internationale des émissions et absorptions forestières nationales pour REDD+.</a:t>
            </a:r>
            <a:r>
              <a:rPr lang="fr" baseline="0"/>
              <a:t/>
            </a:r>
            <a:br>
              <a:rPr lang="fr" baseline="0"/>
            </a:br>
            <a:r>
              <a:rPr lang="fr" b="0" i="0" u="none" baseline="0"/>
              <a:t>Le système de surveillance des terres par satellite (collectant des données sur les activités forestières) et l’inventaire forestier national (</a:t>
            </a:r>
            <a:r>
              <a:rPr lang="fr" sz="1200" b="0" i="0" u="none" baseline="0"/>
              <a:t>mesurant les stocks de carbone forestier et l’évolution de ces stocks associée aux activités REDD+</a:t>
            </a:r>
            <a:r>
              <a:rPr lang="fr" b="0" i="0" u="none" baseline="0"/>
              <a:t>) sont utilisés pour établir l’inventaire des GES et communiquer à la CCNUCC les émissions et absorptions anthropiques de GES liées aux forêts.</a:t>
            </a:r>
          </a:p>
          <a:p>
            <a:pPr lvl="1" algn="l" rtl="0">
              <a:buFont typeface="Arial" pitchFamily="34" charset="0"/>
              <a:buChar char="•"/>
            </a:pPr>
            <a:endParaRPr lang="fr" baseline="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 sz="1200" b="0" i="0" u="none" kern="1200" baseline="0">
                <a:solidFill>
                  <a:schemeClr val="tx1"/>
                </a:solidFill>
                <a:effectLst/>
                <a:latin typeface="+mn-lt"/>
                <a:ea typeface="+mn-ea"/>
                <a:cs typeface="+mn-cs"/>
              </a:rPr>
              <a:t>Il n’est pas toujours efficace sur le plan des coûts d’établir un inventaire forestier national officiel tandis que les inventaires existants ne sont pas toujours adaptés à la surveillance REDD+. Ces questions sont examinées à la section 2.1 des Méthodes et pratiques recommandées par la GFOI. http://www.gfoi.org/methods-guidance-documentation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 baseline="0" dirty="0" smtClean="0"/>
          </a:p>
          <a:p>
            <a:pPr marL="171450" lvl="0" indent="-171450" algn="l" rtl="0">
              <a:buFontTx/>
              <a:buChar char="-"/>
            </a:pPr>
            <a:r>
              <a:rPr lang="fr" b="0" i="0" u="none" baseline="0"/>
              <a:t>Les outils de la fonction de surveillance sont utilisés pour réaliser les mesures nécessaires à la fonction MNV et ces deux fonctions devraient être harmonisées entre elles.</a:t>
            </a:r>
          </a:p>
          <a:p>
            <a:pPr marL="171450" lvl="0" indent="-171450" algn="l" rtl="0">
              <a:buFontTx/>
              <a:buChar char="-"/>
            </a:pPr>
            <a:endParaRPr lang="fr"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baseline="0"/>
              <a:t>Source: ONU-REDD 2013.</a:t>
            </a:r>
            <a:endParaRPr lang="fr" dirty="0" smtClean="0"/>
          </a:p>
          <a:p>
            <a:endParaRPr lang="fr" dirty="0"/>
          </a:p>
        </p:txBody>
      </p:sp>
      <p:sp>
        <p:nvSpPr>
          <p:cNvPr id="4" name="Tijdelijke aanduiding voor dianummer 3"/>
          <p:cNvSpPr>
            <a:spLocks noGrp="1"/>
          </p:cNvSpPr>
          <p:nvPr>
            <p:ph type="sldNum" sz="quarter" idx="10"/>
          </p:nvPr>
        </p:nvSpPr>
        <p:spPr/>
        <p:txBody>
          <a:bodyPr/>
          <a:lstStyle/>
          <a:p>
            <a:pPr algn="l" rtl="0"/>
            <a:fld id="{02599C58-F26E-484C-B158-D7CF572B4912}" type="slidenum">
              <a:rPr/>
              <a:pPr/>
              <a:t>10</a:t>
            </a:fld>
            <a:endParaRPr lang="fr" dirty="0"/>
          </a:p>
        </p:txBody>
      </p:sp>
    </p:spTree>
    <p:extLst>
      <p:ext uri="{BB962C8B-B14F-4D97-AF65-F5344CB8AC3E}">
        <p14:creationId xmlns:p14="http://schemas.microsoft.com/office/powerpoint/2010/main" val="3722564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839787"/>
          </a:xfrm>
        </p:spPr>
        <p:txBody>
          <a:body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6" name="Tijdelijke aanduiding voor afbeelding 24"/>
          <p:cNvSpPr>
            <a:spLocks noGrp="1" noChangeAspect="1"/>
          </p:cNvSpPr>
          <p:nvPr>
            <p:ph type="pic" sz="quarter" idx="19"/>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7" name="Tijdelijke aanduiding voor afbeelding 24"/>
          <p:cNvSpPr>
            <a:spLocks noGrp="1" noChangeAspect="1"/>
          </p:cNvSpPr>
          <p:nvPr>
            <p:ph type="pic" sz="quarter" idx="16"/>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4" name="Tijdelijke aanduiding voor tekst 4"/>
          <p:cNvSpPr>
            <a:spLocks noGrp="1"/>
          </p:cNvSpPr>
          <p:nvPr>
            <p:ph type="body" sz="quarter" idx="17"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5" name="Tijdelijke aanduiding voor tekst 4"/>
          <p:cNvSpPr>
            <a:spLocks noGrp="1"/>
          </p:cNvSpPr>
          <p:nvPr>
            <p:ph type="body" sz="quarter" idx="18" hasCustomPrompt="1"/>
          </p:nvPr>
        </p:nvSpPr>
        <p:spPr bwMode="auto">
          <a:xfrm>
            <a:off x="478633"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Datum, Auteursnaam</a:t>
            </a:r>
            <a:endParaRPr kumimoji="0" lang="en-GB" sz="1800" b="0" i="0" u="none" strike="noStrike" kern="0" cap="none" spc="0" normalizeH="0" baseline="0" noProof="0" dirty="0" smtClean="0">
              <a:ln>
                <a:noFill/>
              </a:ln>
              <a:solidFill>
                <a:srgbClr val="FFFFFF"/>
              </a:solidFill>
              <a:effectLst/>
              <a:uLnTx/>
              <a:uFillTx/>
            </a:endParaRPr>
          </a:p>
        </p:txBody>
      </p:sp>
    </p:spTree>
    <p:extLst>
      <p:ext uri="{BB962C8B-B14F-4D97-AF65-F5344CB8AC3E}">
        <p14:creationId xmlns:p14="http://schemas.microsoft.com/office/powerpoint/2010/main" val="42398339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with rectangular image">
    <p:spTree>
      <p:nvGrpSpPr>
        <p:cNvPr id="1" name=""/>
        <p:cNvGrpSpPr/>
        <p:nvPr/>
      </p:nvGrpSpPr>
      <p:grpSpPr>
        <a:xfrm>
          <a:off x="0" y="0"/>
          <a:ext cx="0" cy="0"/>
          <a:chOff x="0" y="0"/>
          <a:chExt cx="0" cy="0"/>
        </a:xfrm>
      </p:grpSpPr>
      <p:sp>
        <p:nvSpPr>
          <p:cNvPr id="2" name="Titel 1"/>
          <p:cNvSpPr>
            <a:spLocks noGrp="1"/>
          </p:cNvSpPr>
          <p:nvPr>
            <p:ph type="title"/>
          </p:nvPr>
        </p:nvSpPr>
        <p:spPr>
          <a:xfrm>
            <a:off x="491638" y="230188"/>
            <a:ext cx="3276000" cy="1353086"/>
          </a:xfrm>
        </p:spPr>
        <p:txBody>
          <a:bodyPr/>
          <a:lstStyle>
            <a:lvl1pPr>
              <a:defRPr/>
            </a:lvl1p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3900006" y="226800"/>
            <a:ext cx="5040000" cy="57358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tekst 4"/>
          <p:cNvSpPr>
            <a:spLocks noGrp="1"/>
          </p:cNvSpPr>
          <p:nvPr>
            <p:ph type="body" sz="quarter" idx="17"/>
          </p:nvPr>
        </p:nvSpPr>
        <p:spPr>
          <a:xfrm>
            <a:off x="495302" y="1840012"/>
            <a:ext cx="3276600" cy="4122638"/>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41072349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images with text box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7619" y="1933314"/>
            <a:ext cx="2639660" cy="2628000"/>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4" name="Tijdelijke aanduiding voor afbeelding 24"/>
          <p:cNvSpPr>
            <a:spLocks noGrp="1" noChangeAspect="1"/>
          </p:cNvSpPr>
          <p:nvPr>
            <p:ph type="pic" sz="quarter" idx="17"/>
          </p:nvPr>
        </p:nvSpPr>
        <p:spPr>
          <a:xfrm>
            <a:off x="3418212"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8"/>
          </p:nvPr>
        </p:nvSpPr>
        <p:spPr>
          <a:xfrm>
            <a:off x="6298805"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7" name="Tijdelijke aanduiding voor tekst 6"/>
          <p:cNvSpPr>
            <a:spLocks noGrp="1"/>
          </p:cNvSpPr>
          <p:nvPr>
            <p:ph type="body" sz="quarter" idx="19"/>
          </p:nvPr>
        </p:nvSpPr>
        <p:spPr>
          <a:xfrm>
            <a:off x="490538"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8" name="Tijdelijke aanduiding voor tekst 6"/>
          <p:cNvSpPr>
            <a:spLocks noGrp="1"/>
          </p:cNvSpPr>
          <p:nvPr>
            <p:ph type="body" sz="quarter" idx="20"/>
          </p:nvPr>
        </p:nvSpPr>
        <p:spPr>
          <a:xfrm>
            <a:off x="3366170"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9" name="Tijdelijke aanduiding voor tekst 6"/>
          <p:cNvSpPr>
            <a:spLocks noGrp="1"/>
          </p:cNvSpPr>
          <p:nvPr>
            <p:ph type="body" sz="quarter" idx="21"/>
          </p:nvPr>
        </p:nvSpPr>
        <p:spPr>
          <a:xfrm>
            <a:off x="6241802"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0" name="Tijdelijke aanduiding voor tekst 6"/>
          <p:cNvSpPr>
            <a:spLocks noGrp="1"/>
          </p:cNvSpPr>
          <p:nvPr>
            <p:ph type="body" sz="quarter" idx="22"/>
          </p:nvPr>
        </p:nvSpPr>
        <p:spPr>
          <a:xfrm>
            <a:off x="490538"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1" name="Tijdelijke aanduiding voor tekst 6"/>
          <p:cNvSpPr>
            <a:spLocks noGrp="1"/>
          </p:cNvSpPr>
          <p:nvPr>
            <p:ph type="body" sz="quarter" idx="23"/>
          </p:nvPr>
        </p:nvSpPr>
        <p:spPr>
          <a:xfrm>
            <a:off x="3365675"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2" name="Tijdelijke aanduiding voor tekst 6"/>
          <p:cNvSpPr>
            <a:spLocks noGrp="1"/>
          </p:cNvSpPr>
          <p:nvPr>
            <p:ph type="body" sz="quarter" idx="24"/>
          </p:nvPr>
        </p:nvSpPr>
        <p:spPr>
          <a:xfrm>
            <a:off x="6241802"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Tree>
    <p:extLst>
      <p:ext uri="{BB962C8B-B14F-4D97-AF65-F5344CB8AC3E}">
        <p14:creationId xmlns:p14="http://schemas.microsoft.com/office/powerpoint/2010/main" val="27910310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 with 2 square imag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6399" y="1929600"/>
            <a:ext cx="4104000" cy="4027383"/>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Tree>
    <p:extLst>
      <p:ext uri="{BB962C8B-B14F-4D97-AF65-F5344CB8AC3E}">
        <p14:creationId xmlns:p14="http://schemas.microsoft.com/office/powerpoint/2010/main" val="24326276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large image">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536400" y="1402557"/>
            <a:ext cx="8402400" cy="45529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Tree>
    <p:extLst>
      <p:ext uri="{BB962C8B-B14F-4D97-AF65-F5344CB8AC3E}">
        <p14:creationId xmlns:p14="http://schemas.microsoft.com/office/powerpoint/2010/main" val="21780158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rectangular images">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p:nvPr>
        </p:nvSpPr>
        <p:spPr>
          <a:xfrm>
            <a:off x="536400" y="233362"/>
            <a:ext cx="4011352" cy="57204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afbeelding 24"/>
          <p:cNvSpPr>
            <a:spLocks noGrp="1"/>
          </p:cNvSpPr>
          <p:nvPr>
            <p:ph type="pic" sz="quarter" idx="17"/>
          </p:nvPr>
        </p:nvSpPr>
        <p:spPr>
          <a:xfrm>
            <a:off x="4827265" y="233362"/>
            <a:ext cx="4104000" cy="5719559"/>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270447091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bwMode="gray">
          <a:xfrm>
            <a:off x="0" y="0"/>
            <a:ext cx="9143999" cy="685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tel 1"/>
          <p:cNvSpPr>
            <a:spLocks noGrp="1"/>
          </p:cNvSpPr>
          <p:nvPr>
            <p:ph type="title"/>
          </p:nvPr>
        </p:nvSpPr>
        <p:spPr bwMode="white">
          <a:xfrm>
            <a:off x="491642" y="230188"/>
            <a:ext cx="8442796" cy="840125"/>
          </a:xfrm>
          <a:noFill/>
          <a:ln>
            <a:gradFill>
              <a:gsLst>
                <a:gs pos="0">
                  <a:schemeClr val="bg1"/>
                </a:gs>
                <a:gs pos="1000">
                  <a:schemeClr val="bg1">
                    <a:alpha val="0"/>
                  </a:schemeClr>
                </a:gs>
                <a:gs pos="99000">
                  <a:srgbClr val="FFFFFF">
                    <a:alpha val="0"/>
                  </a:srgbClr>
                </a:gs>
                <a:gs pos="100000">
                  <a:schemeClr val="bg1"/>
                </a:gs>
              </a:gsLst>
              <a:lin ang="5400000" scaled="0"/>
            </a:gradFill>
          </a:ln>
        </p:spPr>
        <p:txBody>
          <a:bodyPr/>
          <a:lstStyle>
            <a:lvl1pPr>
              <a:defRPr>
                <a:solidFill>
                  <a:schemeClr val="bg1"/>
                </a:solidFill>
              </a:defRPr>
            </a:lvl1pPr>
          </a:lstStyle>
          <a:p>
            <a:r>
              <a:rPr lang="en-GB" smtClean="0"/>
              <a:t>Klik om de stijl te bewerken</a:t>
            </a:r>
            <a:endParaRPr lang="en-GB" dirty="0"/>
          </a:p>
        </p:txBody>
      </p:sp>
    </p:spTree>
    <p:extLst>
      <p:ext uri="{BB962C8B-B14F-4D97-AF65-F5344CB8AC3E}">
        <p14:creationId xmlns:p14="http://schemas.microsoft.com/office/powerpoint/2010/main" val="9266283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5829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dirty="0"/>
          </a:p>
        </p:txBody>
      </p:sp>
      <p:sp>
        <p:nvSpPr>
          <p:cNvPr id="3" name="Tijdelijke aanduiding voor grafiek 5"/>
          <p:cNvSpPr>
            <a:spLocks noGrp="1"/>
          </p:cNvSpPr>
          <p:nvPr>
            <p:ph type="chart" sz="quarter" idx="17"/>
          </p:nvPr>
        </p:nvSpPr>
        <p:spPr>
          <a:xfrm>
            <a:off x="437321" y="1752600"/>
            <a:ext cx="8601903" cy="4314825"/>
          </a:xfrm>
          <a:noFill/>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41613773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7"/>
            <a:ext cx="8442796" cy="838800"/>
          </a:xfrm>
        </p:spPr>
        <p:txBody>
          <a:bodyPr/>
          <a:lstStyle>
            <a:lvl1pPr>
              <a:defRPr/>
            </a:lvl1pPr>
          </a:lstStyle>
          <a:p>
            <a:r>
              <a:rPr lang="en-GB" smtClean="0"/>
              <a:t>Klik om de stijl te bewerken</a:t>
            </a:r>
            <a:endParaRPr lang="en-GB" dirty="0"/>
          </a:p>
        </p:txBody>
      </p:sp>
      <p:sp>
        <p:nvSpPr>
          <p:cNvPr id="5" name="Tijdelijke aanduiding voor tabel 4"/>
          <p:cNvSpPr>
            <a:spLocks noGrp="1"/>
          </p:cNvSpPr>
          <p:nvPr>
            <p:ph type="tbl" sz="quarter" idx="10"/>
          </p:nvPr>
        </p:nvSpPr>
        <p:spPr>
          <a:xfrm>
            <a:off x="538163" y="1933575"/>
            <a:ext cx="8398089" cy="4028400"/>
          </a:xfrm>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13693371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with circle imag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tekst 4"/>
          <p:cNvSpPr>
            <a:spLocks noGrp="1"/>
          </p:cNvSpPr>
          <p:nvPr>
            <p:ph type="body" sz="quarter" idx="17"/>
          </p:nvPr>
        </p:nvSpPr>
        <p:spPr>
          <a:xfrm>
            <a:off x="495301" y="1835250"/>
            <a:ext cx="3276600" cy="41274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32034507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en-GB" smtClean="0"/>
              <a:t>Klik om de stijl te bewerken</a:t>
            </a:r>
            <a:endParaRPr lang="en-GB" dirty="0"/>
          </a:p>
        </p:txBody>
      </p:sp>
      <p:sp>
        <p:nvSpPr>
          <p:cNvPr id="3" name="Tijdelijke aanduiding voor tekst 6"/>
          <p:cNvSpPr>
            <a:spLocks noGrp="1"/>
          </p:cNvSpPr>
          <p:nvPr>
            <p:ph type="body" sz="quarter" idx="10"/>
          </p:nvPr>
        </p:nvSpPr>
        <p:spPr>
          <a:xfrm>
            <a:off x="421200" y="1520042"/>
            <a:ext cx="8521188" cy="4404807"/>
          </a:xfrm>
        </p:spPr>
        <p:txBody>
          <a:bodyPr/>
          <a:lstStyle>
            <a:lvl2pPr>
              <a:buClr>
                <a:schemeClr val="bg2"/>
              </a:buClr>
              <a:defRPr/>
            </a:lvl2p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a:p>
        </p:txBody>
      </p:sp>
    </p:spTree>
    <p:extLst>
      <p:ext uri="{BB962C8B-B14F-4D97-AF65-F5344CB8AC3E}">
        <p14:creationId xmlns:p14="http://schemas.microsoft.com/office/powerpoint/2010/main" val="24033010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with multiple logo's">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8" name="Tijdelijke aanduiding voor tekst 4"/>
          <p:cNvSpPr>
            <a:spLocks noGrp="1"/>
          </p:cNvSpPr>
          <p:nvPr>
            <p:ph type="body" sz="quarter" idx="17"/>
          </p:nvPr>
        </p:nvSpPr>
        <p:spPr>
          <a:xfrm>
            <a:off x="495301" y="1835250"/>
            <a:ext cx="3276600" cy="36576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
        <p:nvSpPr>
          <p:cNvPr id="1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39112640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4" name="Tijdelijke aanduiding voor tekst 6"/>
          <p:cNvSpPr>
            <a:spLocks noGrp="1"/>
          </p:cNvSpPr>
          <p:nvPr>
            <p:ph type="body" sz="quarter" idx="11"/>
          </p:nvPr>
        </p:nvSpPr>
        <p:spPr>
          <a:xfrm>
            <a:off x="4793357"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Tree>
    <p:extLst>
      <p:ext uri="{BB962C8B-B14F-4D97-AF65-F5344CB8AC3E}">
        <p14:creationId xmlns:p14="http://schemas.microsoft.com/office/powerpoint/2010/main" val="12704931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x with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32950174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ox with graph">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6" name="Tijdelijke aanduiding voor grafiek 5"/>
          <p:cNvSpPr>
            <a:spLocks noGrp="1"/>
          </p:cNvSpPr>
          <p:nvPr>
            <p:ph type="chart" sz="quarter" idx="17"/>
          </p:nvPr>
        </p:nvSpPr>
        <p:spPr>
          <a:xfrm>
            <a:off x="4791075" y="1752600"/>
            <a:ext cx="4140000" cy="4314825"/>
          </a:xfrm>
          <a:noFill/>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8954067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with 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tabel 4"/>
          <p:cNvSpPr>
            <a:spLocks noGrp="1"/>
          </p:cNvSpPr>
          <p:nvPr>
            <p:ph type="tbl" sz="quarter" idx="11"/>
          </p:nvPr>
        </p:nvSpPr>
        <p:spPr>
          <a:xfrm>
            <a:off x="4791075" y="1933575"/>
            <a:ext cx="4140000" cy="4028400"/>
          </a:xfrm>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16283940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ganogra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8" name="Tijdelijke aanduiding voor SmartArt 7"/>
          <p:cNvSpPr>
            <a:spLocks noGrp="1"/>
          </p:cNvSpPr>
          <p:nvPr>
            <p:ph type="dgm" sz="quarter" idx="10"/>
          </p:nvPr>
        </p:nvSpPr>
        <p:spPr>
          <a:xfrm>
            <a:off x="538163" y="1828800"/>
            <a:ext cx="8404225" cy="4133850"/>
          </a:xfrm>
        </p:spPr>
        <p:txBody>
          <a:bodyPr/>
          <a:lstStyle/>
          <a:p>
            <a:endParaRPr lang="nl-NL" dirty="0"/>
          </a:p>
        </p:txBody>
      </p:sp>
    </p:spTree>
    <p:extLst>
      <p:ext uri="{BB962C8B-B14F-4D97-AF65-F5344CB8AC3E}">
        <p14:creationId xmlns:p14="http://schemas.microsoft.com/office/powerpoint/2010/main" val="4607591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dirty="0"/>
          </a:p>
        </p:txBody>
      </p:sp>
    </p:spTree>
    <p:extLst>
      <p:ext uri="{BB962C8B-B14F-4D97-AF65-F5344CB8AC3E}">
        <p14:creationId xmlns:p14="http://schemas.microsoft.com/office/powerpoint/2010/main" val="320351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with multiple logo's">
    <p:spTree>
      <p:nvGrpSpPr>
        <p:cNvPr id="1" name=""/>
        <p:cNvGrpSpPr/>
        <p:nvPr/>
      </p:nvGrpSpPr>
      <p:grpSpPr>
        <a:xfrm>
          <a:off x="0" y="0"/>
          <a:ext cx="0" cy="0"/>
          <a:chOff x="0" y="0"/>
          <a:chExt cx="0" cy="0"/>
        </a:xfrm>
      </p:grpSpPr>
      <p:sp>
        <p:nvSpPr>
          <p:cNvPr id="7"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20"/>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9" name="Tijdelijke aanduiding voor afbeelding 24"/>
          <p:cNvSpPr>
            <a:spLocks noGrp="1" noChangeAspect="1"/>
          </p:cNvSpPr>
          <p:nvPr>
            <p:ph type="pic" sz="quarter" idx="21"/>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0"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1" name="Titel 10"/>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14" name="Tijdelijke aanduiding voor tekst 4"/>
          <p:cNvSpPr>
            <a:spLocks noGrp="1"/>
          </p:cNvSpPr>
          <p:nvPr>
            <p:ph type="body" sz="quarter" idx="22"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15" name="Tijdelijke aanduiding voor tekst 4"/>
          <p:cNvSpPr>
            <a:spLocks noGrp="1"/>
          </p:cNvSpPr>
          <p:nvPr>
            <p:ph type="body" sz="quarter" idx="23" hasCustomPrompt="1"/>
          </p:nvPr>
        </p:nvSpPr>
        <p:spPr bwMode="auto">
          <a:xfrm>
            <a:off x="476251"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Datum, Auteursnaam</a:t>
            </a:r>
            <a:endParaRPr kumimoji="0" lang="en-GB" sz="1800" b="0" i="0" u="none" strike="noStrike" kern="0" cap="none" spc="0" normalizeH="0" baseline="0" noProof="0" dirty="0" smtClean="0">
              <a:ln>
                <a:noFill/>
              </a:ln>
              <a:solidFill>
                <a:srgbClr val="FFFFFF"/>
              </a:solidFill>
              <a:effectLst/>
              <a:uLnTx/>
              <a:uFillTx/>
            </a:endParaRPr>
          </a:p>
        </p:txBody>
      </p:sp>
      <p:sp>
        <p:nvSpPr>
          <p:cNvPr id="13" name="Rechthoek 12"/>
          <p:cNvSpPr/>
          <p:nvPr userDrawn="1"/>
        </p:nvSpPr>
        <p:spPr>
          <a:xfrm>
            <a:off x="3800901" y="6127845"/>
            <a:ext cx="5141487" cy="614149"/>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GB" sz="1000" dirty="0" smtClean="0">
                <a:solidFill>
                  <a:schemeClr val="accent3"/>
                </a:solidFill>
              </a:rPr>
              <a:t>Space</a:t>
            </a:r>
            <a:r>
              <a:rPr lang="en-GB" sz="1000" baseline="0" dirty="0" smtClean="0">
                <a:solidFill>
                  <a:schemeClr val="accent3"/>
                </a:solidFill>
              </a:rPr>
              <a:t> for partner logo’s </a:t>
            </a:r>
            <a:br>
              <a:rPr lang="en-GB" sz="1000" baseline="0" dirty="0" smtClean="0">
                <a:solidFill>
                  <a:schemeClr val="accent3"/>
                </a:solidFill>
              </a:rPr>
            </a:br>
            <a:r>
              <a:rPr lang="en-GB" sz="800" baseline="0" dirty="0" smtClean="0">
                <a:solidFill>
                  <a:schemeClr val="accent3"/>
                </a:solidFill>
              </a:rPr>
              <a:t>(place a white shape behind the logo’s to hide this text and border)</a:t>
            </a:r>
            <a:endParaRPr lang="en-GB" sz="800" dirty="0">
              <a:solidFill>
                <a:schemeClr val="accent3"/>
              </a:solidFill>
            </a:endParaRPr>
          </a:p>
        </p:txBody>
      </p:sp>
    </p:spTree>
    <p:extLst>
      <p:ext uri="{BB962C8B-B14F-4D97-AF65-F5344CB8AC3E}">
        <p14:creationId xmlns:p14="http://schemas.microsoft.com/office/powerpoint/2010/main" val="38645169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a:blip r:embed="rId22" cstate="prin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1642" y="230188"/>
            <a:ext cx="8442796" cy="839787"/>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p>
            <a:pPr lvl="0"/>
            <a:r>
              <a:rPr lang="en-GB" smtClean="0"/>
              <a:t>Klik om de stijl te bewerken</a:t>
            </a:r>
            <a:endParaRPr lang="en-GB" dirty="0" smtClean="0"/>
          </a:p>
        </p:txBody>
      </p:sp>
      <p:sp>
        <p:nvSpPr>
          <p:cNvPr id="1028" name="Tijdelijke aanduiding voor tekst 23"/>
          <p:cNvSpPr>
            <a:spLocks noGrp="1"/>
          </p:cNvSpPr>
          <p:nvPr>
            <p:ph type="body" idx="1"/>
          </p:nvPr>
        </p:nvSpPr>
        <p:spPr bwMode="auto">
          <a:xfrm>
            <a:off x="421200" y="1843200"/>
            <a:ext cx="8521188" cy="40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smtClean="0"/>
          </a:p>
          <a:p>
            <a:pPr lvl="4"/>
            <a:endParaRPr lang="en-GB" dirty="0" smtClean="0"/>
          </a:p>
        </p:txBody>
      </p:sp>
      <p:sp>
        <p:nvSpPr>
          <p:cNvPr id="10" name="Rectangle 9"/>
          <p:cNvSpPr/>
          <p:nvPr userDrawn="1"/>
        </p:nvSpPr>
        <p:spPr>
          <a:xfrm>
            <a:off x="301647" y="6141730"/>
            <a:ext cx="2902688" cy="573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1" name="TextBox 10"/>
          <p:cNvSpPr txBox="1"/>
          <p:nvPr userDrawn="1"/>
        </p:nvSpPr>
        <p:spPr>
          <a:xfrm>
            <a:off x="1016518" y="6141730"/>
            <a:ext cx="7213082" cy="553998"/>
          </a:xfrm>
          <a:prstGeom prst="rect">
            <a:avLst/>
          </a:prstGeom>
          <a:noFill/>
        </p:spPr>
        <p:txBody>
          <a:bodyPr wrap="square" rtlCol="0">
            <a:spAutoFit/>
          </a:bodyPr>
          <a:lstStyle/>
          <a:p>
            <a:pPr>
              <a:lnSpc>
                <a:spcPts val="1800"/>
              </a:lnSpc>
            </a:pPr>
            <a:r>
              <a:rPr lang="en-GB" sz="1400" i="1" dirty="0" smtClean="0">
                <a:solidFill>
                  <a:schemeClr val="accent6">
                    <a:lumMod val="50000"/>
                    <a:lumOff val="50000"/>
                  </a:schemeClr>
                </a:solidFill>
                <a:latin typeface="Calibri" panose="020F0502020204030204" pitchFamily="34" charset="0"/>
              </a:rPr>
              <a:t>Module </a:t>
            </a:r>
            <a:r>
              <a:rPr lang="fr-FR" sz="1400" i="1" dirty="0" smtClean="0">
                <a:solidFill>
                  <a:schemeClr val="accent6">
                    <a:lumMod val="50000"/>
                    <a:lumOff val="50000"/>
                  </a:schemeClr>
                </a:solidFill>
                <a:latin typeface="Calibri" panose="020F0502020204030204" pitchFamily="34" charset="0"/>
              </a:rPr>
              <a:t>1.2 Cadre d’élaboration de systèmes nationaux de surveillance des forêts pour REDD+</a:t>
            </a:r>
            <a:endParaRPr lang="en-US" sz="1400" i="1" dirty="0" smtClean="0">
              <a:solidFill>
                <a:schemeClr val="accent6">
                  <a:lumMod val="50000"/>
                  <a:lumOff val="50000"/>
                </a:schemeClr>
              </a:solidFill>
              <a:latin typeface="Calibri" panose="020F0502020204030204" pitchFamily="34" charset="0"/>
            </a:endParaRPr>
          </a:p>
          <a:p>
            <a:pPr marL="0" marR="0" indent="0" algn="l" defTabSz="914400" rtl="0" eaLnBrk="1" fontAlgn="base" latinLnBrk="0" hangingPunct="1">
              <a:lnSpc>
                <a:spcPts val="1800"/>
              </a:lnSpc>
              <a:spcBef>
                <a:spcPct val="0"/>
              </a:spcBef>
              <a:spcAft>
                <a:spcPct val="0"/>
              </a:spcAft>
              <a:buClrTx/>
              <a:buSzTx/>
              <a:buFontTx/>
              <a:buNone/>
              <a:tabLst/>
              <a:defRPr/>
            </a:pPr>
            <a:r>
              <a:rPr lang="en-GB" sz="1400" i="1" dirty="0" err="1" smtClean="0">
                <a:solidFill>
                  <a:schemeClr val="accent6">
                    <a:lumMod val="50000"/>
                    <a:lumOff val="50000"/>
                  </a:schemeClr>
                </a:solidFill>
                <a:latin typeface="Calibri" panose="020F0502020204030204" pitchFamily="34" charset="0"/>
              </a:rPr>
              <a:t>Matériels</a:t>
            </a:r>
            <a:r>
              <a:rPr lang="en-GB" sz="1400" i="1" baseline="0" dirty="0" smtClean="0">
                <a:solidFill>
                  <a:schemeClr val="accent6">
                    <a:lumMod val="50000"/>
                    <a:lumOff val="50000"/>
                  </a:schemeClr>
                </a:solidFill>
                <a:latin typeface="Calibri" panose="020F0502020204030204" pitchFamily="34" charset="0"/>
              </a:rPr>
              <a:t> </a:t>
            </a:r>
            <a:r>
              <a:rPr lang="en-GB" sz="1400" i="1" baseline="0" dirty="0" err="1" smtClean="0">
                <a:solidFill>
                  <a:schemeClr val="accent6">
                    <a:lumMod val="50000"/>
                    <a:lumOff val="50000"/>
                  </a:schemeClr>
                </a:solidFill>
                <a:latin typeface="Calibri" panose="020F0502020204030204" pitchFamily="34" charset="0"/>
              </a:rPr>
              <a:t>pédagogiques</a:t>
            </a:r>
            <a:r>
              <a:rPr lang="en-GB" sz="1400" i="1" baseline="0" dirty="0" smtClean="0">
                <a:solidFill>
                  <a:schemeClr val="accent6">
                    <a:lumMod val="50000"/>
                    <a:lumOff val="50000"/>
                  </a:schemeClr>
                </a:solidFill>
                <a:latin typeface="Calibri" panose="020F0502020204030204" pitchFamily="34" charset="0"/>
              </a:rPr>
              <a:t> </a:t>
            </a:r>
            <a:r>
              <a:rPr lang="en-GB" sz="1400" i="1" dirty="0" smtClean="0">
                <a:solidFill>
                  <a:schemeClr val="accent6">
                    <a:lumMod val="50000"/>
                    <a:lumOff val="50000"/>
                  </a:schemeClr>
                </a:solidFill>
                <a:latin typeface="Calibri" panose="020F0502020204030204" pitchFamily="34" charset="0"/>
              </a:rPr>
              <a:t>REDD+, GOFC-GOLD, </a:t>
            </a:r>
            <a:r>
              <a:rPr lang="en-GB" sz="1400" i="1" dirty="0" err="1" smtClean="0">
                <a:solidFill>
                  <a:schemeClr val="accent6">
                    <a:lumMod val="50000"/>
                    <a:lumOff val="50000"/>
                  </a:schemeClr>
                </a:solidFill>
                <a:latin typeface="Calibri" panose="020F0502020204030204" pitchFamily="34" charset="0"/>
              </a:rPr>
              <a:t>Université</a:t>
            </a:r>
            <a:r>
              <a:rPr lang="en-GB" sz="1400" i="1" dirty="0" smtClean="0">
                <a:solidFill>
                  <a:schemeClr val="accent6">
                    <a:lumMod val="50000"/>
                    <a:lumOff val="50000"/>
                  </a:schemeClr>
                </a:solidFill>
                <a:latin typeface="Calibri" panose="020F0502020204030204" pitchFamily="34" charset="0"/>
              </a:rPr>
              <a:t> de </a:t>
            </a:r>
            <a:r>
              <a:rPr lang="en-GB" sz="1400" i="1" dirty="0" err="1" smtClean="0">
                <a:solidFill>
                  <a:schemeClr val="accent6">
                    <a:lumMod val="50000"/>
                    <a:lumOff val="50000"/>
                  </a:schemeClr>
                </a:solidFill>
                <a:latin typeface="Calibri" panose="020F0502020204030204" pitchFamily="34" charset="0"/>
              </a:rPr>
              <a:t>Wageningen</a:t>
            </a:r>
            <a:r>
              <a:rPr lang="en-GB" sz="1400" i="1" dirty="0" smtClean="0">
                <a:solidFill>
                  <a:schemeClr val="accent6">
                    <a:lumMod val="50000"/>
                    <a:lumOff val="50000"/>
                  </a:schemeClr>
                </a:solidFill>
                <a:latin typeface="Calibri" panose="020F0502020204030204" pitchFamily="34" charset="0"/>
              </a:rPr>
              <a:t>, FCPF </a:t>
            </a:r>
            <a:r>
              <a:rPr lang="en-GB" sz="1400" i="1" dirty="0" err="1" smtClean="0">
                <a:solidFill>
                  <a:schemeClr val="accent6">
                    <a:lumMod val="50000"/>
                    <a:lumOff val="50000"/>
                  </a:schemeClr>
                </a:solidFill>
                <a:latin typeface="Calibri" panose="020F0502020204030204" pitchFamily="34" charset="0"/>
              </a:rPr>
              <a:t>Banque</a:t>
            </a:r>
            <a:r>
              <a:rPr lang="en-GB" sz="1400" i="1" dirty="0" smtClean="0">
                <a:solidFill>
                  <a:schemeClr val="accent6">
                    <a:lumMod val="50000"/>
                    <a:lumOff val="50000"/>
                  </a:schemeClr>
                </a:solidFill>
                <a:latin typeface="Calibri" panose="020F0502020204030204" pitchFamily="34" charset="0"/>
              </a:rPr>
              <a:t> </a:t>
            </a:r>
            <a:r>
              <a:rPr lang="en-GB" sz="1400" i="1" dirty="0" err="1" smtClean="0">
                <a:solidFill>
                  <a:schemeClr val="accent6">
                    <a:lumMod val="50000"/>
                    <a:lumOff val="50000"/>
                  </a:schemeClr>
                </a:solidFill>
                <a:latin typeface="Calibri" panose="020F0502020204030204" pitchFamily="34" charset="0"/>
              </a:rPr>
              <a:t>mondiale</a:t>
            </a:r>
            <a:endParaRPr lang="en-GB" sz="1400" i="1" dirty="0" smtClean="0">
              <a:solidFill>
                <a:schemeClr val="accent6">
                  <a:lumMod val="50000"/>
                  <a:lumOff val="50000"/>
                </a:schemeClr>
              </a:solidFill>
              <a:latin typeface="Calibri" panose="020F0502020204030204" pitchFamily="34" charset="0"/>
            </a:endParaRPr>
          </a:p>
        </p:txBody>
      </p:sp>
      <p:sp>
        <p:nvSpPr>
          <p:cNvPr id="12" name="Chevron 11"/>
          <p:cNvSpPr/>
          <p:nvPr userDrawn="1"/>
        </p:nvSpPr>
        <p:spPr>
          <a:xfrm>
            <a:off x="492412" y="6198880"/>
            <a:ext cx="425558" cy="179648"/>
          </a:xfrm>
          <a:prstGeom prst="chevron">
            <a:avLst/>
          </a:prstGeom>
          <a:solidFill>
            <a:schemeClr val="tx2">
              <a:lumMod val="40000"/>
              <a:lumOff val="60000"/>
            </a:schemeClr>
          </a:solidFill>
          <a:ln>
            <a:solidFill>
              <a:schemeClr val="tx2">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TextBox 12"/>
          <p:cNvSpPr txBox="1"/>
          <p:nvPr userDrawn="1"/>
        </p:nvSpPr>
        <p:spPr>
          <a:xfrm>
            <a:off x="8355699" y="6149534"/>
            <a:ext cx="561976" cy="297389"/>
          </a:xfrm>
          <a:prstGeom prst="rect">
            <a:avLst/>
          </a:prstGeom>
          <a:noFill/>
        </p:spPr>
        <p:txBody>
          <a:bodyPr wrap="square" rtlCol="0">
            <a:spAutoFit/>
          </a:bodyPr>
          <a:lstStyle/>
          <a:p>
            <a:pPr>
              <a:lnSpc>
                <a:spcPts val="1800"/>
              </a:lnSpc>
            </a:pPr>
            <a:fld id="{523FA82C-FC15-4F8C-9865-B5B8DD09C3CB}" type="slidenum">
              <a:rPr lang="en-GB" sz="1200" smtClean="0">
                <a:solidFill>
                  <a:schemeClr val="accent2">
                    <a:lumMod val="75000"/>
                  </a:schemeClr>
                </a:solidFill>
                <a:latin typeface="Verdana" pitchFamily="34" charset="0"/>
              </a:rPr>
              <a:t>‹#›</a:t>
            </a:fld>
            <a:endParaRPr lang="en-GB" sz="1200" dirty="0" smtClean="0">
              <a:solidFill>
                <a:schemeClr val="accent2">
                  <a:lumMod val="75000"/>
                </a:schemeClr>
              </a:solidFill>
              <a:latin typeface="Verdana" pitchFamily="34" charset="0"/>
            </a:endParaRPr>
          </a:p>
        </p:txBody>
      </p:sp>
      <p:cxnSp>
        <p:nvCxnSpPr>
          <p:cNvPr id="14" name="Rechte verbindingslijn 8"/>
          <p:cNvCxnSpPr/>
          <p:nvPr userDrawn="1"/>
        </p:nvCxnSpPr>
        <p:spPr>
          <a:xfrm>
            <a:off x="374177" y="6051788"/>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2" r:id="rId1"/>
    <p:sldLayoutId id="2147483667" r:id="rId2"/>
    <p:sldLayoutId id="2147483669" r:id="rId3"/>
    <p:sldLayoutId id="2147483670" r:id="rId4"/>
    <p:sldLayoutId id="2147483671" r:id="rId5"/>
    <p:sldLayoutId id="2147483672" r:id="rId6"/>
    <p:sldLayoutId id="2147483673" r:id="rId7"/>
    <p:sldLayoutId id="2147483668" r:id="rId8"/>
    <p:sldLayoutId id="2147483664" r:id="rId9"/>
    <p:sldLayoutId id="2147483653" r:id="rId10"/>
    <p:sldLayoutId id="2147483655" r:id="rId11"/>
    <p:sldLayoutId id="2147483656" r:id="rId12"/>
    <p:sldLayoutId id="2147483657" r:id="rId13"/>
    <p:sldLayoutId id="2147483659" r:id="rId14"/>
    <p:sldLayoutId id="2147483660" r:id="rId15"/>
    <p:sldLayoutId id="2147483661" r:id="rId16"/>
    <p:sldLayoutId id="2147483663" r:id="rId17"/>
    <p:sldLayoutId id="2147483665" r:id="rId18"/>
    <p:sldLayoutId id="2147483654" r:id="rId19"/>
    <p:sldLayoutId id="2147483666" r:id="rId20"/>
  </p:sldLayoutIdLst>
  <p:timing>
    <p:tnLst>
      <p:par>
        <p:cTn id="1" dur="indefinite" restart="never" nodeType="tmRoot"/>
      </p:par>
    </p:tnLst>
  </p:timing>
  <p:txStyles>
    <p:title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hyperlink" Target="http://unfccc.int/resource/docs/2013/cop19/eng/10a01.pdf#page=3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unfccc.int/resource/docs/2009/cop15/eng/11a01.pdf#page=11" TargetMode="External"/><Relationship Id="rId4" Type="http://schemas.openxmlformats.org/officeDocument/2006/relationships/hyperlink" Target="http://unfccc.int/resource/docs/2010/cop16/eng/07a01.pdf#page=2"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ffpri.affrc.go.jp/redd-rdc/en/reference/cookbook.html" TargetMode="External"/><Relationship Id="rId2" Type="http://schemas.openxmlformats.org/officeDocument/2006/relationships/hyperlink" Target="http://www.fcmcglobal.org/documents/mrvmanual/MRV_Manual.pdf" TargetMode="External"/><Relationship Id="rId1" Type="http://schemas.openxmlformats.org/officeDocument/2006/relationships/slideLayout" Target="../slideLayouts/slideLayout2.xml"/><Relationship Id="rId5" Type="http://schemas.openxmlformats.org/officeDocument/2006/relationships/hyperlink" Target="http://unfccc.int/resource/docs/2009/tp/01.pdf" TargetMode="External"/><Relationship Id="rId4" Type="http://schemas.openxmlformats.org/officeDocument/2006/relationships/hyperlink" Target="http://princes.3cdn.net/8453c17981d0ae3cc8_q0m6vsqxd.pdf"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9"/>
            <a:ext cx="8442796" cy="1105630"/>
          </a:xfrm>
        </p:spPr>
        <p:txBody>
          <a:bodyPr/>
          <a:lstStyle/>
          <a:p>
            <a:pPr algn="l" rtl="0"/>
            <a:r>
              <a:rPr lang="fr" sz="2600" b="0" i="0" u="none" baseline="0" dirty="0"/>
              <a:t>Module 1.2 Cadre d’élaboration de systèmes nationaux de surveillance des forêts pour </a:t>
            </a:r>
            <a:r>
              <a:rPr lang="en-AU" sz="2600" b="0" i="0" u="none" baseline="0" dirty="0" smtClean="0"/>
              <a:t>REDD+</a:t>
            </a:r>
            <a:endParaRPr lang="fr" sz="2600" b="0" i="0" u="none" baseline="0" dirty="0"/>
          </a:p>
        </p:txBody>
      </p:sp>
      <p:sp>
        <p:nvSpPr>
          <p:cNvPr id="7" name="Tijdelijke aanduiding voor tekst 6"/>
          <p:cNvSpPr>
            <a:spLocks noGrp="1"/>
          </p:cNvSpPr>
          <p:nvPr>
            <p:ph type="body" sz="quarter" idx="10"/>
          </p:nvPr>
        </p:nvSpPr>
        <p:spPr>
          <a:xfrm>
            <a:off x="413854" y="1407381"/>
            <a:ext cx="5611467" cy="4383259"/>
          </a:xfrm>
        </p:spPr>
        <p:txBody>
          <a:bodyPr/>
          <a:lstStyle/>
          <a:p>
            <a:pPr algn="l" rtl="0">
              <a:lnSpc>
                <a:spcPct val="100000"/>
              </a:lnSpc>
              <a:buNone/>
            </a:pPr>
            <a:r>
              <a:rPr lang="fr" sz="1600" b="0" i="1" u="none" baseline="0" dirty="0"/>
              <a:t>Auteurs du </a:t>
            </a:r>
            <a:r>
              <a:rPr lang="fr" sz="1600" b="0" i="1" u="none" baseline="0" dirty="0" smtClean="0"/>
              <a:t>module :</a:t>
            </a:r>
            <a:endParaRPr lang="fr" sz="1600" b="0" i="1" u="none" baseline="0" dirty="0"/>
          </a:p>
          <a:p>
            <a:pPr lvl="1" indent="-531813" algn="l" rtl="0">
              <a:lnSpc>
                <a:spcPct val="100000"/>
              </a:lnSpc>
              <a:buNone/>
            </a:pPr>
            <a:r>
              <a:rPr lang="fr" sz="1400" b="0" i="0" u="none" baseline="0" dirty="0"/>
              <a:t>Erika Romijn, Université de Wageningen</a:t>
            </a:r>
          </a:p>
          <a:p>
            <a:pPr lvl="1" indent="-531813" algn="l" rtl="0">
              <a:lnSpc>
                <a:spcPct val="100000"/>
              </a:lnSpc>
              <a:buNone/>
            </a:pPr>
            <a:r>
              <a:rPr lang="fr" sz="1400" b="0" i="0" u="none" baseline="0" dirty="0"/>
              <a:t>Martin Herold, Université de Wageningen</a:t>
            </a:r>
          </a:p>
          <a:p>
            <a:pPr lvl="1" indent="-531813" algn="l" rtl="0">
              <a:lnSpc>
                <a:spcPct val="100000"/>
              </a:lnSpc>
              <a:buNone/>
            </a:pPr>
            <a:r>
              <a:rPr lang="fr" sz="1400" b="0" i="0" u="none" baseline="0" dirty="0"/>
              <a:t>Brice Mora, Université de Wageningen</a:t>
            </a:r>
          </a:p>
          <a:p>
            <a:pPr algn="l" rtl="0">
              <a:lnSpc>
                <a:spcPct val="100000"/>
              </a:lnSpc>
              <a:buNone/>
            </a:pPr>
            <a:r>
              <a:rPr lang="fr" sz="1600" b="0" i="1" u="none" baseline="0" dirty="0"/>
              <a:t>À l’issue du cours, les participants devraient être en mesure </a:t>
            </a:r>
            <a:r>
              <a:rPr lang="fr" sz="1600" b="0" i="1" u="none" baseline="0" dirty="0" smtClean="0"/>
              <a:t>de :</a:t>
            </a:r>
            <a:endParaRPr lang="fr" sz="1600" b="0" i="1" u="none" baseline="0" dirty="0"/>
          </a:p>
          <a:p>
            <a:pPr lvl="0" algn="l" rtl="0">
              <a:lnSpc>
                <a:spcPct val="100000"/>
              </a:lnSpc>
              <a:buFont typeface="Arial" pitchFamily="34" charset="0"/>
              <a:buChar char="•"/>
            </a:pPr>
            <a:r>
              <a:rPr lang="fr" sz="1600" b="0" i="0" u="none" baseline="0" dirty="0"/>
              <a:t>Comprendre les besoins et priorités d’une politique nationale </a:t>
            </a:r>
            <a:r>
              <a:rPr lang="en-AU" sz="1600" b="0" i="0" u="none" baseline="0" dirty="0" smtClean="0"/>
              <a:t>REDD+</a:t>
            </a:r>
            <a:r>
              <a:rPr lang="fr" sz="1600" b="0" i="0" u="none" baseline="0" dirty="0" smtClean="0"/>
              <a:t> et </a:t>
            </a:r>
            <a:r>
              <a:rPr lang="fr" sz="1600" b="0" i="0" u="none" baseline="0" dirty="0"/>
              <a:t>d’une stratégie de mise en œuvre</a:t>
            </a:r>
          </a:p>
          <a:p>
            <a:pPr algn="l" rtl="0">
              <a:lnSpc>
                <a:spcPct val="100000"/>
              </a:lnSpc>
              <a:buFont typeface="Arial" pitchFamily="34" charset="0"/>
              <a:buChar char="•"/>
            </a:pPr>
            <a:r>
              <a:rPr lang="fr" sz="1600" b="0" i="0" u="none" baseline="0" dirty="0"/>
              <a:t>Évaluer et établir les capacités actuelles de surveillance et de notification sur les forêts en tenant compte des circonstances nationales</a:t>
            </a:r>
            <a:endParaRPr lang="fr" sz="1600" dirty="0" smtClean="0"/>
          </a:p>
          <a:p>
            <a:pPr lvl="0" algn="l" rtl="0">
              <a:lnSpc>
                <a:spcPct val="100000"/>
              </a:lnSpc>
              <a:buFont typeface="Arial" pitchFamily="34" charset="0"/>
              <a:buChar char="•"/>
            </a:pPr>
            <a:r>
              <a:rPr lang="fr" sz="1600" b="0" i="0" u="none" baseline="0" dirty="0"/>
              <a:t>Élaborer une feuille de route pour renforcer les capacités nationales pour la MNV </a:t>
            </a:r>
            <a:r>
              <a:rPr lang="en-AU" sz="1600" b="0" i="0" u="none" baseline="0" dirty="0" smtClean="0"/>
              <a:t>REDD+</a:t>
            </a:r>
            <a:endParaRPr lang="fr" sz="1600" dirty="0"/>
          </a:p>
        </p:txBody>
      </p:sp>
      <p:pic>
        <p:nvPicPr>
          <p:cNvPr id="8" name="Picture 1" descr="C:\Users\Eigenaar\Documents\WUR_GOFC_GOLD\Training material GOFC-GOLD\Images ppts\Selected Pics\8.JPG"/>
          <p:cNvPicPr>
            <a:picLocks noChangeAspect="1" noChangeArrowheads="1"/>
          </p:cNvPicPr>
          <p:nvPr/>
        </p:nvPicPr>
        <p:blipFill>
          <a:blip r:embed="rId3" cstate="print"/>
          <a:srcRect/>
          <a:stretch>
            <a:fillRect/>
          </a:stretch>
        </p:blipFill>
        <p:spPr bwMode="auto">
          <a:xfrm>
            <a:off x="6132938" y="3353226"/>
            <a:ext cx="2797307" cy="2101932"/>
          </a:xfrm>
          <a:prstGeom prst="rect">
            <a:avLst/>
          </a:prstGeom>
          <a:noFill/>
        </p:spPr>
      </p:pic>
      <p:pic>
        <p:nvPicPr>
          <p:cNvPr id="9" name="Afbeelding 5" descr="landsat 5.jpg"/>
          <p:cNvPicPr>
            <a:picLocks noChangeAspect="1"/>
          </p:cNvPicPr>
          <p:nvPr/>
        </p:nvPicPr>
        <p:blipFill>
          <a:blip r:embed="rId4" cstate="print"/>
          <a:stretch>
            <a:fillRect/>
          </a:stretch>
        </p:blipFill>
        <p:spPr>
          <a:xfrm>
            <a:off x="7433952" y="1708786"/>
            <a:ext cx="1488373" cy="1488373"/>
          </a:xfrm>
          <a:prstGeom prst="rect">
            <a:avLst/>
          </a:prstGeom>
        </p:spPr>
      </p:pic>
      <p:sp>
        <p:nvSpPr>
          <p:cNvPr id="21" name="Rectangle 20"/>
          <p:cNvSpPr/>
          <p:nvPr/>
        </p:nvSpPr>
        <p:spPr>
          <a:xfrm>
            <a:off x="142874" y="5762625"/>
            <a:ext cx="8780585" cy="898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 dirty="0"/>
          </a:p>
        </p:txBody>
      </p:sp>
      <p:pic>
        <p:nvPicPr>
          <p:cNvPr id="22" name="Picture 21"/>
          <p:cNvPicPr>
            <a:picLocks/>
          </p:cNvPicPr>
          <p:nvPr/>
        </p:nvPicPr>
        <p:blipFill rotWithShape="1">
          <a:blip r:embed="rId5" cstate="print">
            <a:extLst>
              <a:ext uri="{28A0092B-C50C-407E-A947-70E740481C1C}">
                <a14:useLocalDpi xmlns:a14="http://schemas.microsoft.com/office/drawing/2010/main" val="0"/>
              </a:ext>
            </a:extLst>
          </a:blip>
          <a:srcRect t="90547" r="65233"/>
          <a:stretch/>
        </p:blipFill>
        <p:spPr bwMode="hidden">
          <a:xfrm>
            <a:off x="0" y="6209732"/>
            <a:ext cx="3179135" cy="648267"/>
          </a:xfrm>
          <a:prstGeom prst="rect">
            <a:avLst/>
          </a:prstGeom>
        </p:spPr>
      </p:pic>
      <p:pic>
        <p:nvPicPr>
          <p:cNvPr id="23" name="Picture 22" descr="GOFC-Gold Tray cover only 2010_200dpi"/>
          <p:cNvPicPr/>
          <p:nvPr/>
        </p:nvPicPr>
        <p:blipFill>
          <a:blip r:embed="rId6" cstate="print"/>
          <a:srcRect l="20703" t="85967" r="20917" b="3633"/>
          <a:stretch>
            <a:fillRect/>
          </a:stretch>
        </p:blipFill>
        <p:spPr bwMode="auto">
          <a:xfrm>
            <a:off x="3117735" y="6209732"/>
            <a:ext cx="2543690" cy="451715"/>
          </a:xfrm>
          <a:prstGeom prst="rect">
            <a:avLst/>
          </a:prstGeom>
          <a:noFill/>
          <a:ln w="9525">
            <a:noFill/>
            <a:miter lim="800000"/>
            <a:headEnd/>
            <a:tailEnd/>
          </a:ln>
        </p:spPr>
      </p:pic>
      <p:pic>
        <p:nvPicPr>
          <p:cNvPr id="24" name="Afbeelding 11" descr="logo_WB FCPF.gif"/>
          <p:cNvPicPr>
            <a:picLocks noChangeAspect="1"/>
          </p:cNvPicPr>
          <p:nvPr/>
        </p:nvPicPr>
        <p:blipFill>
          <a:blip r:embed="rId7" cstate="print"/>
          <a:stretch>
            <a:fillRect/>
          </a:stretch>
        </p:blipFill>
        <p:spPr>
          <a:xfrm>
            <a:off x="6022523" y="5994951"/>
            <a:ext cx="972687" cy="710810"/>
          </a:xfrm>
          <a:prstGeom prst="rect">
            <a:avLst/>
          </a:prstGeom>
        </p:spPr>
      </p:pic>
      <p:cxnSp>
        <p:nvCxnSpPr>
          <p:cNvPr id="25" name="Rechte verbindingslijn 8"/>
          <p:cNvCxnSpPr/>
          <p:nvPr/>
        </p:nvCxnSpPr>
        <p:spPr>
          <a:xfrm>
            <a:off x="374177" y="5851763"/>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flipH="1">
            <a:off x="7248091" y="5439460"/>
            <a:ext cx="1614077" cy="323165"/>
          </a:xfrm>
          <a:prstGeom prst="rect">
            <a:avLst/>
          </a:prstGeom>
          <a:noFill/>
        </p:spPr>
        <p:txBody>
          <a:bodyPr wrap="square" rtlCol="0">
            <a:spAutoFit/>
          </a:bodyPr>
          <a:lstStyle/>
          <a:p>
            <a:pPr algn="l" rtl="0">
              <a:lnSpc>
                <a:spcPts val="1800"/>
              </a:lnSpc>
            </a:pPr>
            <a:r>
              <a:rPr lang="fr" sz="1200" b="0" i="0" u="none" baseline="0">
                <a:latin typeface="Verdana" pitchFamily="34" charset="0"/>
              </a:rPr>
              <a:t>V1, </a:t>
            </a:r>
            <a:r>
              <a:rPr lang="fr" sz="1200" b="0" i="0" u="none" baseline="0" smtClean="0">
                <a:latin typeface="Verdana" pitchFamily="34" charset="0"/>
              </a:rPr>
              <a:t>mai 2015</a:t>
            </a:r>
            <a:endParaRPr lang="fr" sz="1200" b="0" i="0" u="none" baseline="0">
              <a:latin typeface="Verdana" pitchFamily="34" charset="0"/>
            </a:endParaRPr>
          </a:p>
        </p:txBody>
      </p:sp>
      <p:pic>
        <p:nvPicPr>
          <p:cNvPr id="13" name="Picture 12"/>
          <p:cNvPicPr>
            <a:picLocks noChangeAspect="1"/>
          </p:cNvPicPr>
          <p:nvPr/>
        </p:nvPicPr>
        <p:blipFill>
          <a:blip r:embed="rId8"/>
          <a:stretch>
            <a:fillRect/>
          </a:stretch>
        </p:blipFill>
        <p:spPr>
          <a:xfrm>
            <a:off x="7363042" y="6080676"/>
            <a:ext cx="1499126" cy="440638"/>
          </a:xfrm>
          <a:prstGeom prst="rect">
            <a:avLst/>
          </a:prstGeom>
          <a:ln>
            <a:solidFill>
              <a:srgbClr val="000000"/>
            </a:solidFill>
          </a:ln>
        </p:spPr>
      </p:pic>
      <p:sp>
        <p:nvSpPr>
          <p:cNvPr id="14" name="Rectangle 13"/>
          <p:cNvSpPr/>
          <p:nvPr/>
        </p:nvSpPr>
        <p:spPr>
          <a:xfrm>
            <a:off x="7276666" y="6479523"/>
            <a:ext cx="1720343" cy="261610"/>
          </a:xfrm>
          <a:prstGeom prst="rect">
            <a:avLst/>
          </a:prstGeom>
        </p:spPr>
        <p:txBody>
          <a:bodyPr wrap="none">
            <a:spAutoFit/>
          </a:bodyPr>
          <a:lstStyle/>
          <a:p>
            <a:pPr algn="l" rtl="0"/>
            <a:r>
              <a:rPr lang="fr" sz="1100" b="0" i="0" u="none" baseline="0">
                <a:solidFill>
                  <a:schemeClr val="accent6"/>
                </a:solidFill>
              </a:rPr>
              <a:t>Licence Creative Commons</a:t>
            </a:r>
            <a:endParaRPr lang="fr" sz="1100" dirty="0">
              <a:solidFill>
                <a:schemeClr val="accent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353086"/>
          </a:xfrm>
        </p:spPr>
        <p:txBody>
          <a:bodyPr/>
          <a:lstStyle/>
          <a:p>
            <a:pPr algn="l" rtl="0"/>
            <a:r>
              <a:rPr lang="fr" b="0" i="0" u="none" baseline="0" dirty="0">
                <a:solidFill>
                  <a:srgbClr val="005172"/>
                </a:solidFill>
              </a:rPr>
              <a:t>Lien entre la MNV </a:t>
            </a:r>
            <a:r>
              <a:rPr lang="en-AU" b="0" i="0" u="none" baseline="0" dirty="0" smtClean="0">
                <a:solidFill>
                  <a:srgbClr val="005172"/>
                </a:solidFill>
              </a:rPr>
              <a:t>REDD+</a:t>
            </a:r>
            <a:r>
              <a:rPr lang="fr" b="0" i="0" u="none" baseline="0" dirty="0" smtClean="0">
                <a:solidFill>
                  <a:srgbClr val="005172"/>
                </a:solidFill>
              </a:rPr>
              <a:t> et </a:t>
            </a:r>
            <a:r>
              <a:rPr lang="fr" b="0" i="0" u="none" baseline="0" dirty="0">
                <a:solidFill>
                  <a:srgbClr val="005172"/>
                </a:solidFill>
              </a:rPr>
              <a:t>les systèmes nationaux de surveillance des forêts</a:t>
            </a:r>
            <a:endParaRPr lang="fr" dirty="0"/>
          </a:p>
        </p:txBody>
      </p:sp>
      <p:sp>
        <p:nvSpPr>
          <p:cNvPr id="4" name="Tijdelijke aanduiding voor tekst 2"/>
          <p:cNvSpPr>
            <a:spLocks noGrp="1"/>
          </p:cNvSpPr>
          <p:nvPr>
            <p:ph type="body" sz="quarter" idx="10"/>
          </p:nvPr>
        </p:nvSpPr>
        <p:spPr>
          <a:xfrm>
            <a:off x="4667534" y="1733267"/>
            <a:ext cx="4476466" cy="3889612"/>
          </a:xfrm>
        </p:spPr>
        <p:txBody>
          <a:bodyPr/>
          <a:lstStyle/>
          <a:p>
            <a:pPr algn="l" rtl="0">
              <a:buNone/>
            </a:pPr>
            <a:r>
              <a:rPr lang="fr" sz="1800" b="0" i="0" u="none" baseline="0"/>
              <a:t>2 fonctions simultanées des </a:t>
            </a:r>
            <a:r>
              <a:rPr lang="fr" sz="1800" b="0" i="0" u="none" baseline="0" smtClean="0"/>
              <a:t>SNSF :</a:t>
            </a:r>
            <a:endParaRPr lang="fr" sz="1800" b="0" i="0" u="none" baseline="0"/>
          </a:p>
          <a:p>
            <a:pPr marL="355600" lvl="1" indent="-355600" algn="l" rtl="0">
              <a:buSzPct val="140000"/>
              <a:buFont typeface="Wingdings" pitchFamily="2" charset="2"/>
              <a:buChar char="§"/>
            </a:pPr>
            <a:r>
              <a:rPr lang="fr" sz="1800" b="1" i="0" u="none" baseline="0"/>
              <a:t>Fonction de surveillance</a:t>
            </a:r>
          </a:p>
          <a:p>
            <a:pPr marL="531813" lvl="2" indent="-176213" algn="l" rtl="0"/>
            <a:r>
              <a:rPr lang="fr" sz="1600" b="0" i="0" u="none" baseline="0"/>
              <a:t>Plus que l’évaluation du carbone uniquement</a:t>
            </a:r>
          </a:p>
          <a:p>
            <a:pPr marL="531813" lvl="2" indent="-176213" algn="l" rtl="0"/>
            <a:r>
              <a:rPr lang="fr" sz="1600" b="0" i="0" u="none" baseline="0"/>
              <a:t>Harmonisation des outils actuels et futurs de surveillance des forêts</a:t>
            </a:r>
          </a:p>
          <a:p>
            <a:pPr marL="531813" lvl="2" indent="-176213" algn="l" rtl="0"/>
            <a:r>
              <a:rPr lang="fr" sz="1600" b="0" i="0" u="none" baseline="0"/>
              <a:t>Devrait être bien harmonisé avec le développement des capacités MNV</a:t>
            </a:r>
          </a:p>
          <a:p>
            <a:pPr marL="355600" lvl="1" indent="-355600" algn="l" rtl="0">
              <a:buSzPct val="140000"/>
              <a:buFont typeface="Wingdings" pitchFamily="2" charset="2"/>
              <a:buChar char="§"/>
            </a:pPr>
            <a:r>
              <a:rPr lang="fr" sz="1800" b="1" i="0" u="none" baseline="0"/>
              <a:t>Fonction MNV</a:t>
            </a:r>
          </a:p>
          <a:p>
            <a:endParaRPr lang="fr" dirty="0"/>
          </a:p>
        </p:txBody>
      </p:sp>
      <p:pic>
        <p:nvPicPr>
          <p:cNvPr id="5" name="Picture 2"/>
          <p:cNvPicPr>
            <a:picLocks noChangeAspect="1" noChangeArrowheads="1"/>
          </p:cNvPicPr>
          <p:nvPr/>
        </p:nvPicPr>
        <p:blipFill>
          <a:blip r:embed="rId3" cstate="print"/>
          <a:srcRect l="25069" t="29478" r="40316" b="21082"/>
          <a:stretch>
            <a:fillRect/>
          </a:stretch>
        </p:blipFill>
        <p:spPr bwMode="auto">
          <a:xfrm>
            <a:off x="245661" y="1746916"/>
            <a:ext cx="4394578" cy="3528980"/>
          </a:xfrm>
          <a:prstGeom prst="rect">
            <a:avLst/>
          </a:prstGeom>
          <a:noFill/>
          <a:ln w="9525">
            <a:noFill/>
            <a:miter lim="800000"/>
            <a:headEnd/>
            <a:tailEnd/>
          </a:ln>
        </p:spPr>
      </p:pic>
      <p:sp>
        <p:nvSpPr>
          <p:cNvPr id="6" name="Rechthoek 5"/>
          <p:cNvSpPr/>
          <p:nvPr/>
        </p:nvSpPr>
        <p:spPr>
          <a:xfrm>
            <a:off x="574192" y="5346087"/>
            <a:ext cx="2345707" cy="338554"/>
          </a:xfrm>
          <a:prstGeom prst="rect">
            <a:avLst/>
          </a:prstGeom>
        </p:spPr>
        <p:txBody>
          <a:bodyPr wrap="none">
            <a:spAutoFit/>
          </a:bodyPr>
          <a:lstStyle/>
          <a:p>
            <a:pPr algn="l" rtl="0"/>
            <a:r>
              <a:rPr lang="fr" sz="1600" b="0" i="0" u="none" baseline="0" smtClean="0">
                <a:solidFill>
                  <a:schemeClr val="accent6"/>
                </a:solidFill>
              </a:rPr>
              <a:t>Source : </a:t>
            </a:r>
            <a:r>
              <a:rPr lang="fr" sz="1600" b="0" i="0" u="none" baseline="0">
                <a:solidFill>
                  <a:schemeClr val="accent6"/>
                </a:solidFill>
              </a:rPr>
              <a:t>ONU-REDD 2013.</a:t>
            </a:r>
            <a:endParaRPr lang="fr" sz="1600" dirty="0">
              <a:solidFill>
                <a:schemeClr val="accent6"/>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247" y="230189"/>
            <a:ext cx="8648191" cy="1353086"/>
          </a:xfrm>
        </p:spPr>
        <p:txBody>
          <a:bodyPr/>
          <a:lstStyle/>
          <a:p>
            <a:pPr algn="l" rtl="0"/>
            <a:r>
              <a:rPr lang="fr" b="0" i="0" u="none" baseline="0" dirty="0"/>
              <a:t>Multiples avantages des systèmes nationaux de surveillance des forêts (SNSF)</a:t>
            </a:r>
            <a:endParaRPr lang="fr" dirty="0"/>
          </a:p>
        </p:txBody>
      </p:sp>
      <p:sp>
        <p:nvSpPr>
          <p:cNvPr id="3" name="Text Placeholder 2"/>
          <p:cNvSpPr>
            <a:spLocks noGrp="1"/>
          </p:cNvSpPr>
          <p:nvPr>
            <p:ph type="body" sz="quarter" idx="10"/>
          </p:nvPr>
        </p:nvSpPr>
        <p:spPr>
          <a:xfrm>
            <a:off x="421200" y="1698171"/>
            <a:ext cx="8521188" cy="4226678"/>
          </a:xfrm>
        </p:spPr>
        <p:txBody>
          <a:bodyPr/>
          <a:lstStyle/>
          <a:p>
            <a:pPr marL="457200" indent="-457200" algn="l" rtl="0">
              <a:buSzPct val="100000"/>
              <a:buAutoNum type="arabicPeriod"/>
            </a:pPr>
            <a:r>
              <a:rPr lang="fr" b="0" i="0" u="none" baseline="0" dirty="0"/>
              <a:t>Répondent aux besoins nationaux et internationaux en matière de </a:t>
            </a:r>
            <a:r>
              <a:rPr lang="fr" b="0" i="0" u="none" baseline="0" dirty="0" smtClean="0"/>
              <a:t>surveillance :</a:t>
            </a:r>
            <a:endParaRPr lang="fr" b="0" i="0" u="none" baseline="0" dirty="0"/>
          </a:p>
          <a:p>
            <a:pPr lvl="1" algn="l" rtl="0"/>
            <a:r>
              <a:rPr lang="fr" sz="2000" b="0" i="0" u="none" baseline="0" dirty="0"/>
              <a:t>Évolution des ressources forestières d’un </a:t>
            </a:r>
            <a:r>
              <a:rPr lang="fr" sz="2000" b="0" i="0" u="none" baseline="0" dirty="0" smtClean="0"/>
              <a:t>pays : </a:t>
            </a:r>
            <a:r>
              <a:rPr lang="fr" sz="2000" b="0" i="0" u="none" baseline="0" dirty="0"/>
              <a:t>superficie forestière, nombre d’arbres plantés, types d’écosystèmes</a:t>
            </a:r>
            <a:r>
              <a:rPr lang="fr" sz="2000" b="0" i="0" u="none" baseline="0" dirty="0" smtClean="0"/>
              <a:t>, etc</a:t>
            </a:r>
            <a:r>
              <a:rPr lang="fr" sz="2000" b="0" i="0" u="none" baseline="0" dirty="0"/>
              <a:t>.</a:t>
            </a:r>
          </a:p>
          <a:p>
            <a:pPr lvl="1" algn="l" rtl="0"/>
            <a:r>
              <a:rPr lang="fr" sz="2000" b="0" i="0" u="none" baseline="0" dirty="0"/>
              <a:t>Ressources en eau et leur qualité</a:t>
            </a:r>
          </a:p>
          <a:p>
            <a:pPr lvl="1" algn="l" rtl="0"/>
            <a:r>
              <a:rPr lang="fr" sz="2000" b="0" i="0" u="none" baseline="0" dirty="0"/>
              <a:t>Conservation de la diversité biologique</a:t>
            </a:r>
          </a:p>
          <a:p>
            <a:pPr lvl="1" algn="l" rtl="0"/>
            <a:r>
              <a:rPr lang="fr" sz="2000" b="0" i="0" u="none" baseline="0" dirty="0"/>
              <a:t>Droits </a:t>
            </a:r>
            <a:r>
              <a:rPr lang="fr" sz="2000" b="0" i="0" u="none" baseline="0" dirty="0" smtClean="0"/>
              <a:t>fonciers/utilisation </a:t>
            </a:r>
            <a:r>
              <a:rPr lang="fr" sz="2000" b="0" i="0" u="none" baseline="0" dirty="0"/>
              <a:t>dans le cadre du régime foncier</a:t>
            </a:r>
            <a:endParaRPr lang="fr" sz="2000" dirty="0"/>
          </a:p>
          <a:p>
            <a:pPr marL="457200" indent="-457200" algn="l" rtl="0">
              <a:buSzPct val="100000"/>
              <a:buAutoNum type="arabicPeriod"/>
            </a:pPr>
            <a:r>
              <a:rPr lang="fr" b="0" i="0" u="none" baseline="0" dirty="0"/>
              <a:t>Évaluent les politiques et mesures </a:t>
            </a:r>
            <a:r>
              <a:rPr lang="en-AU" b="0" i="0" u="none" baseline="0" dirty="0" smtClean="0"/>
              <a:t>REDD+</a:t>
            </a:r>
            <a:r>
              <a:rPr lang="fr" b="0" i="0" u="none" baseline="0" dirty="0" smtClean="0"/>
              <a:t> nationales :</a:t>
            </a:r>
            <a:endParaRPr lang="fr" dirty="0"/>
          </a:p>
          <a:p>
            <a:pPr lvl="1" algn="l" rtl="0"/>
            <a:r>
              <a:rPr lang="fr" sz="2000" b="0" i="0" u="none" baseline="0" dirty="0"/>
              <a:t>MNV pour </a:t>
            </a:r>
            <a:r>
              <a:rPr lang="en-AU" sz="2000" b="0" i="0" u="none" baseline="0" dirty="0" smtClean="0"/>
              <a:t>REDD+</a:t>
            </a:r>
            <a:r>
              <a:rPr lang="fr" sz="2000" b="0" i="0" u="none" baseline="0" dirty="0" smtClean="0"/>
              <a:t> : </a:t>
            </a:r>
            <a:r>
              <a:rPr lang="fr" sz="2000" b="0" i="0" u="none" baseline="0" dirty="0"/>
              <a:t>la MNV n’est qu’un élément d’un système national de surveillance des </a:t>
            </a:r>
            <a:r>
              <a:rPr lang="fr" sz="2000" b="0" i="0" u="none" baseline="0" dirty="0" smtClean="0"/>
              <a:t>forêts !</a:t>
            </a:r>
            <a:endParaRPr lang="fr" sz="2000" b="0" i="0" u="none" baseline="0" dirty="0"/>
          </a:p>
          <a:p>
            <a:endParaRPr lang="fr" dirty="0"/>
          </a:p>
        </p:txBody>
      </p:sp>
    </p:spTree>
    <p:extLst>
      <p:ext uri="{BB962C8B-B14F-4D97-AF65-F5344CB8AC3E}">
        <p14:creationId xmlns:p14="http://schemas.microsoft.com/office/powerpoint/2010/main" val="3781192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hoek 42"/>
          <p:cNvSpPr/>
          <p:nvPr/>
        </p:nvSpPr>
        <p:spPr>
          <a:xfrm>
            <a:off x="0" y="5595582"/>
            <a:ext cx="9144000" cy="126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 dirty="0"/>
          </a:p>
        </p:txBody>
      </p:sp>
      <p:grpSp>
        <p:nvGrpSpPr>
          <p:cNvPr id="3" name="Group 39"/>
          <p:cNvGrpSpPr/>
          <p:nvPr/>
        </p:nvGrpSpPr>
        <p:grpSpPr>
          <a:xfrm>
            <a:off x="7782950" y="1405954"/>
            <a:ext cx="936104" cy="4248472"/>
            <a:chOff x="7956376" y="1124744"/>
            <a:chExt cx="936104" cy="4608512"/>
          </a:xfrm>
        </p:grpSpPr>
        <p:sp>
          <p:nvSpPr>
            <p:cNvPr id="41" name="Rounded Rectangle 40"/>
            <p:cNvSpPr/>
            <p:nvPr/>
          </p:nvSpPr>
          <p:spPr>
            <a:xfrm>
              <a:off x="7956376" y="1124744"/>
              <a:ext cx="936104" cy="4608512"/>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 b="1" dirty="0"/>
            </a:p>
          </p:txBody>
        </p:sp>
        <p:sp>
          <p:nvSpPr>
            <p:cNvPr id="42" name="TextBox 41"/>
            <p:cNvSpPr txBox="1"/>
            <p:nvPr/>
          </p:nvSpPr>
          <p:spPr>
            <a:xfrm rot="16200000">
              <a:off x="6509997" y="3128422"/>
              <a:ext cx="4121424" cy="553998"/>
            </a:xfrm>
            <a:prstGeom prst="rect">
              <a:avLst/>
            </a:prstGeom>
            <a:solidFill>
              <a:schemeClr val="accent3"/>
            </a:solidFill>
          </p:spPr>
          <p:txBody>
            <a:bodyPr wrap="none" rtlCol="0">
              <a:spAutoFit/>
            </a:bodyPr>
            <a:lstStyle/>
            <a:p>
              <a:pPr algn="l" rtl="0">
                <a:lnSpc>
                  <a:spcPts val="1800"/>
                </a:lnSpc>
              </a:pPr>
              <a:r>
                <a:rPr lang="fr" sz="1400" b="1" i="0" u="none" baseline="0">
                  <a:latin typeface="Verdana" pitchFamily="34" charset="0"/>
                </a:rPr>
                <a:t>Résultats (nationaux) REDD+</a:t>
              </a:r>
            </a:p>
            <a:p>
              <a:pPr algn="l" rtl="0">
                <a:lnSpc>
                  <a:spcPts val="1800"/>
                </a:lnSpc>
              </a:pPr>
              <a:r>
                <a:rPr lang="fr" sz="1400" b="1" i="0" u="none" baseline="0">
                  <a:latin typeface="Verdana" pitchFamily="34" charset="0"/>
                </a:rPr>
                <a:t>Évaluation technique internationale </a:t>
              </a:r>
              <a:endParaRPr lang="fr" sz="1400" b="1" dirty="0" smtClean="0">
                <a:latin typeface="Verdana" pitchFamily="34" charset="0"/>
              </a:endParaRPr>
            </a:p>
          </p:txBody>
        </p:sp>
      </p:grpSp>
      <p:grpSp>
        <p:nvGrpSpPr>
          <p:cNvPr id="4" name="Group 3"/>
          <p:cNvGrpSpPr/>
          <p:nvPr/>
        </p:nvGrpSpPr>
        <p:grpSpPr>
          <a:xfrm>
            <a:off x="3246446" y="2990131"/>
            <a:ext cx="4752528" cy="1656183"/>
            <a:chOff x="3419872" y="3068961"/>
            <a:chExt cx="4752528" cy="1656183"/>
          </a:xfrm>
        </p:grpSpPr>
        <p:sp>
          <p:nvSpPr>
            <p:cNvPr id="5" name="Trapezoid 4"/>
            <p:cNvSpPr/>
            <p:nvPr/>
          </p:nvSpPr>
          <p:spPr>
            <a:xfrm rot="16200000">
              <a:off x="5472100" y="1016733"/>
              <a:ext cx="648072" cy="4752528"/>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 b="1" dirty="0"/>
            </a:p>
          </p:txBody>
        </p:sp>
        <p:sp>
          <p:nvSpPr>
            <p:cNvPr id="9" name="Trapezoid 8"/>
            <p:cNvSpPr/>
            <p:nvPr/>
          </p:nvSpPr>
          <p:spPr>
            <a:xfrm rot="16200000">
              <a:off x="5472100" y="2024844"/>
              <a:ext cx="648072" cy="4752528"/>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 b="1" dirty="0"/>
            </a:p>
          </p:txBody>
        </p:sp>
        <p:sp>
          <p:nvSpPr>
            <p:cNvPr id="16" name="Down Arrow 15"/>
            <p:cNvSpPr/>
            <p:nvPr/>
          </p:nvSpPr>
          <p:spPr>
            <a:xfrm>
              <a:off x="5769079" y="3726381"/>
              <a:ext cx="315089" cy="360038"/>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 b="1" dirty="0"/>
            </a:p>
          </p:txBody>
        </p:sp>
        <p:sp>
          <p:nvSpPr>
            <p:cNvPr id="17" name="Down Arrow 16"/>
            <p:cNvSpPr/>
            <p:nvPr/>
          </p:nvSpPr>
          <p:spPr>
            <a:xfrm>
              <a:off x="3779912" y="3717588"/>
              <a:ext cx="315089" cy="360038"/>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 b="1" dirty="0"/>
            </a:p>
          </p:txBody>
        </p:sp>
      </p:grpSp>
      <p:sp>
        <p:nvSpPr>
          <p:cNvPr id="2" name="Title 1"/>
          <p:cNvSpPr>
            <a:spLocks noGrp="1"/>
          </p:cNvSpPr>
          <p:nvPr>
            <p:ph type="title"/>
          </p:nvPr>
        </p:nvSpPr>
        <p:spPr>
          <a:xfrm>
            <a:off x="491642" y="230188"/>
            <a:ext cx="8442796" cy="840125"/>
          </a:xfrm>
        </p:spPr>
        <p:txBody>
          <a:bodyPr/>
          <a:lstStyle/>
          <a:p>
            <a:pPr algn="l" rtl="0"/>
            <a:r>
              <a:rPr lang="fr" b="0" i="0" u="none" baseline="0" dirty="0"/>
              <a:t>Cadre de la surveillance nationale </a:t>
            </a:r>
            <a:r>
              <a:rPr lang="en-AU" b="0" i="0" u="none" baseline="0" dirty="0" smtClean="0"/>
              <a:t>REDD+</a:t>
            </a:r>
            <a:endParaRPr lang="fr" b="0" i="0" u="none" baseline="0" dirty="0"/>
          </a:p>
        </p:txBody>
      </p:sp>
      <p:sp>
        <p:nvSpPr>
          <p:cNvPr id="11" name="TextBox 10"/>
          <p:cNvSpPr txBox="1"/>
          <p:nvPr/>
        </p:nvSpPr>
        <p:spPr>
          <a:xfrm>
            <a:off x="642545" y="5836167"/>
            <a:ext cx="889237" cy="323165"/>
          </a:xfrm>
          <a:prstGeom prst="rect">
            <a:avLst/>
          </a:prstGeom>
          <a:solidFill>
            <a:schemeClr val="accent3"/>
          </a:solidFill>
        </p:spPr>
        <p:txBody>
          <a:bodyPr wrap="square" rtlCol="0">
            <a:spAutoFit/>
          </a:bodyPr>
          <a:lstStyle/>
          <a:p>
            <a:pPr algn="l" rtl="0">
              <a:lnSpc>
                <a:spcPts val="1800"/>
              </a:lnSpc>
            </a:pPr>
            <a:r>
              <a:rPr lang="fr" sz="1400" b="1" i="0" u="none" baseline="0" dirty="0">
                <a:latin typeface="Verdana" pitchFamily="34" charset="0"/>
              </a:rPr>
              <a:t>Passé</a:t>
            </a:r>
          </a:p>
        </p:txBody>
      </p:sp>
      <p:sp>
        <p:nvSpPr>
          <p:cNvPr id="12" name="TextBox 11"/>
          <p:cNvSpPr txBox="1"/>
          <p:nvPr/>
        </p:nvSpPr>
        <p:spPr>
          <a:xfrm>
            <a:off x="3045105" y="5842139"/>
            <a:ext cx="950901" cy="323165"/>
          </a:xfrm>
          <a:prstGeom prst="rect">
            <a:avLst/>
          </a:prstGeom>
          <a:solidFill>
            <a:schemeClr val="accent3"/>
          </a:solidFill>
        </p:spPr>
        <p:txBody>
          <a:bodyPr wrap="none" rtlCol="0">
            <a:spAutoFit/>
          </a:bodyPr>
          <a:lstStyle/>
          <a:p>
            <a:pPr algn="l" rtl="0">
              <a:lnSpc>
                <a:spcPts val="1800"/>
              </a:lnSpc>
            </a:pPr>
            <a:r>
              <a:rPr lang="fr" sz="1400" b="1" i="0" u="none" baseline="0">
                <a:latin typeface="Verdana" pitchFamily="34" charset="0"/>
              </a:rPr>
              <a:t>Présent</a:t>
            </a:r>
          </a:p>
        </p:txBody>
      </p:sp>
      <p:sp>
        <p:nvSpPr>
          <p:cNvPr id="13" name="TextBox 12"/>
          <p:cNvSpPr txBox="1"/>
          <p:nvPr/>
        </p:nvSpPr>
        <p:spPr>
          <a:xfrm>
            <a:off x="7413613" y="5836167"/>
            <a:ext cx="848309" cy="323165"/>
          </a:xfrm>
          <a:prstGeom prst="rect">
            <a:avLst/>
          </a:prstGeom>
          <a:solidFill>
            <a:schemeClr val="accent3"/>
          </a:solidFill>
        </p:spPr>
        <p:txBody>
          <a:bodyPr wrap="none" rtlCol="0">
            <a:spAutoFit/>
          </a:bodyPr>
          <a:lstStyle/>
          <a:p>
            <a:pPr algn="l" rtl="0">
              <a:lnSpc>
                <a:spcPts val="1800"/>
              </a:lnSpc>
            </a:pPr>
            <a:r>
              <a:rPr lang="fr" sz="1400" b="1" i="0" u="none" baseline="0">
                <a:latin typeface="Verdana" pitchFamily="34" charset="0"/>
              </a:rPr>
              <a:t>Futur</a:t>
            </a:r>
          </a:p>
        </p:txBody>
      </p:sp>
      <p:grpSp>
        <p:nvGrpSpPr>
          <p:cNvPr id="6" name="Group 2"/>
          <p:cNvGrpSpPr/>
          <p:nvPr/>
        </p:nvGrpSpPr>
        <p:grpSpPr>
          <a:xfrm>
            <a:off x="525987" y="3152582"/>
            <a:ext cx="6244261" cy="1331276"/>
            <a:chOff x="699413" y="3231412"/>
            <a:chExt cx="6244261" cy="1331276"/>
          </a:xfrm>
        </p:grpSpPr>
        <p:sp>
          <p:nvSpPr>
            <p:cNvPr id="10" name="TextBox 9"/>
            <p:cNvSpPr txBox="1"/>
            <p:nvPr/>
          </p:nvSpPr>
          <p:spPr>
            <a:xfrm>
              <a:off x="699414" y="3231412"/>
              <a:ext cx="2861681" cy="323165"/>
            </a:xfrm>
            <a:prstGeom prst="rect">
              <a:avLst/>
            </a:prstGeom>
            <a:solidFill>
              <a:schemeClr val="accent3"/>
            </a:solidFill>
          </p:spPr>
          <p:txBody>
            <a:bodyPr wrap="none" rtlCol="0">
              <a:spAutoFit/>
            </a:bodyPr>
            <a:lstStyle/>
            <a:p>
              <a:pPr algn="l" rtl="0">
                <a:lnSpc>
                  <a:spcPts val="1800"/>
                </a:lnSpc>
              </a:pPr>
              <a:r>
                <a:rPr lang="fr" sz="1400" b="1" i="0" u="none" baseline="0">
                  <a:latin typeface="Verdana" pitchFamily="34" charset="0"/>
                </a:rPr>
                <a:t>Surveillance nationale des forêts</a:t>
              </a:r>
              <a:endParaRPr lang="fr" sz="1400" b="1" dirty="0" smtClean="0">
                <a:latin typeface="Verdana" pitchFamily="34" charset="0"/>
              </a:endParaRPr>
            </a:p>
          </p:txBody>
        </p:sp>
        <p:sp>
          <p:nvSpPr>
            <p:cNvPr id="14" name="TextBox 13"/>
            <p:cNvSpPr txBox="1"/>
            <p:nvPr/>
          </p:nvSpPr>
          <p:spPr>
            <a:xfrm>
              <a:off x="699413" y="4239523"/>
              <a:ext cx="6244261" cy="323165"/>
            </a:xfrm>
            <a:prstGeom prst="rect">
              <a:avLst/>
            </a:prstGeom>
            <a:solidFill>
              <a:schemeClr val="accent3"/>
            </a:solidFill>
          </p:spPr>
          <p:txBody>
            <a:bodyPr wrap="square" rtlCol="0">
              <a:spAutoFit/>
            </a:bodyPr>
            <a:lstStyle/>
            <a:p>
              <a:pPr algn="l" rtl="0">
                <a:lnSpc>
                  <a:spcPts val="1800"/>
                </a:lnSpc>
              </a:pPr>
              <a:r>
                <a:rPr lang="fr" sz="1400" b="1" i="0" u="none" baseline="0" dirty="0">
                  <a:latin typeface="Verdana" pitchFamily="34" charset="0"/>
                </a:rPr>
                <a:t>Inventaire national des GES (recommandations du GIEC)</a:t>
              </a:r>
              <a:endParaRPr lang="fr" sz="1400" b="1" dirty="0" smtClean="0">
                <a:latin typeface="Verdana" pitchFamily="34" charset="0"/>
              </a:endParaRPr>
            </a:p>
          </p:txBody>
        </p:sp>
        <p:sp>
          <p:nvSpPr>
            <p:cNvPr id="15" name="Down Arrow 14"/>
            <p:cNvSpPr/>
            <p:nvPr/>
          </p:nvSpPr>
          <p:spPr>
            <a:xfrm>
              <a:off x="1547664" y="3717033"/>
              <a:ext cx="315089" cy="360038"/>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 b="1" dirty="0"/>
            </a:p>
          </p:txBody>
        </p:sp>
      </p:grpSp>
      <p:grpSp>
        <p:nvGrpSpPr>
          <p:cNvPr id="8" name="Group 5"/>
          <p:cNvGrpSpPr/>
          <p:nvPr/>
        </p:nvGrpSpPr>
        <p:grpSpPr>
          <a:xfrm>
            <a:off x="942190" y="1621978"/>
            <a:ext cx="1368989" cy="1216152"/>
            <a:chOff x="1115616" y="1700808"/>
            <a:chExt cx="1368989" cy="1216152"/>
          </a:xfrm>
        </p:grpSpPr>
        <p:sp>
          <p:nvSpPr>
            <p:cNvPr id="18" name="Curved Right Arrow 17"/>
            <p:cNvSpPr/>
            <p:nvPr/>
          </p:nvSpPr>
          <p:spPr>
            <a:xfrm>
              <a:off x="1115616" y="1700808"/>
              <a:ext cx="731520" cy="1216152"/>
            </a:xfrm>
            <a:prstGeom prst="curved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 b="1" dirty="0">
                <a:solidFill>
                  <a:schemeClr val="tx1"/>
                </a:solidFill>
              </a:endParaRPr>
            </a:p>
          </p:txBody>
        </p:sp>
        <p:sp>
          <p:nvSpPr>
            <p:cNvPr id="19" name="TextBox 18"/>
            <p:cNvSpPr txBox="1"/>
            <p:nvPr/>
          </p:nvSpPr>
          <p:spPr>
            <a:xfrm>
              <a:off x="1547664" y="2097723"/>
              <a:ext cx="936941" cy="323165"/>
            </a:xfrm>
            <a:prstGeom prst="rect">
              <a:avLst/>
            </a:prstGeom>
            <a:solidFill>
              <a:schemeClr val="accent3"/>
            </a:solidFill>
          </p:spPr>
          <p:txBody>
            <a:bodyPr wrap="square" rtlCol="0">
              <a:spAutoFit/>
            </a:bodyPr>
            <a:lstStyle/>
            <a:p>
              <a:pPr algn="l" rtl="0">
                <a:lnSpc>
                  <a:spcPts val="1800"/>
                </a:lnSpc>
              </a:pPr>
              <a:r>
                <a:rPr lang="fr" sz="1400" b="1" i="0" u="none" baseline="0">
                  <a:latin typeface="Verdana" pitchFamily="34" charset="0"/>
                </a:rPr>
                <a:t>REDD+ </a:t>
              </a:r>
              <a:endParaRPr lang="fr" sz="1400" b="1" dirty="0" smtClean="0">
                <a:latin typeface="Verdana" pitchFamily="34" charset="0"/>
              </a:endParaRPr>
            </a:p>
          </p:txBody>
        </p:sp>
      </p:grpSp>
      <p:grpSp>
        <p:nvGrpSpPr>
          <p:cNvPr id="20" name="Group 7"/>
          <p:cNvGrpSpPr/>
          <p:nvPr/>
        </p:nvGrpSpPr>
        <p:grpSpPr>
          <a:xfrm>
            <a:off x="3045105" y="4646316"/>
            <a:ext cx="4953873" cy="864093"/>
            <a:chOff x="3218531" y="4725146"/>
            <a:chExt cx="4953873" cy="864093"/>
          </a:xfrm>
        </p:grpSpPr>
        <p:sp>
          <p:nvSpPr>
            <p:cNvPr id="21" name="Trapezoid 20"/>
            <p:cNvSpPr/>
            <p:nvPr/>
          </p:nvSpPr>
          <p:spPr>
            <a:xfrm rot="16200000">
              <a:off x="5562110" y="2978950"/>
              <a:ext cx="468051" cy="4752528"/>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 b="1" dirty="0"/>
            </a:p>
          </p:txBody>
        </p:sp>
        <p:sp>
          <p:nvSpPr>
            <p:cNvPr id="22" name="Down Arrow 21"/>
            <p:cNvSpPr/>
            <p:nvPr/>
          </p:nvSpPr>
          <p:spPr>
            <a:xfrm>
              <a:off x="3779912" y="4725146"/>
              <a:ext cx="315089" cy="360038"/>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 b="1" dirty="0"/>
            </a:p>
          </p:txBody>
        </p:sp>
        <p:sp>
          <p:nvSpPr>
            <p:cNvPr id="23" name="Down Arrow 22"/>
            <p:cNvSpPr/>
            <p:nvPr/>
          </p:nvSpPr>
          <p:spPr>
            <a:xfrm>
              <a:off x="5757704" y="4725146"/>
              <a:ext cx="315089" cy="360038"/>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 b="1" dirty="0"/>
            </a:p>
          </p:txBody>
        </p:sp>
        <p:sp>
          <p:nvSpPr>
            <p:cNvPr id="24" name="TextBox 23"/>
            <p:cNvSpPr txBox="1"/>
            <p:nvPr/>
          </p:nvSpPr>
          <p:spPr>
            <a:xfrm>
              <a:off x="3218531" y="5193631"/>
              <a:ext cx="4953873" cy="323165"/>
            </a:xfrm>
            <a:prstGeom prst="rect">
              <a:avLst/>
            </a:prstGeom>
            <a:solidFill>
              <a:schemeClr val="accent3"/>
            </a:solidFill>
          </p:spPr>
          <p:txBody>
            <a:bodyPr wrap="square" rtlCol="0">
              <a:spAutoFit/>
            </a:bodyPr>
            <a:lstStyle/>
            <a:p>
              <a:pPr algn="l" rtl="0">
                <a:lnSpc>
                  <a:spcPts val="1800"/>
                </a:lnSpc>
              </a:pPr>
              <a:r>
                <a:rPr lang="fr" sz="1400" b="1" i="0" u="none" baseline="0" dirty="0">
                  <a:latin typeface="Verdana" pitchFamily="34" charset="0"/>
                </a:rPr>
                <a:t>Niveau de référence (amélioration progressive)</a:t>
              </a:r>
              <a:endParaRPr lang="fr" sz="1400" b="1" dirty="0" smtClean="0">
                <a:latin typeface="Verdana" pitchFamily="34" charset="0"/>
              </a:endParaRPr>
            </a:p>
          </p:txBody>
        </p:sp>
      </p:grpSp>
      <p:grpSp>
        <p:nvGrpSpPr>
          <p:cNvPr id="34" name="Group 19"/>
          <p:cNvGrpSpPr/>
          <p:nvPr/>
        </p:nvGrpSpPr>
        <p:grpSpPr>
          <a:xfrm>
            <a:off x="2454360" y="1765994"/>
            <a:ext cx="2203140" cy="1224134"/>
            <a:chOff x="2627786" y="1844824"/>
            <a:chExt cx="2203140" cy="1224134"/>
          </a:xfrm>
        </p:grpSpPr>
        <p:sp>
          <p:nvSpPr>
            <p:cNvPr id="25" name="TextBox 24"/>
            <p:cNvSpPr txBox="1"/>
            <p:nvPr/>
          </p:nvSpPr>
          <p:spPr>
            <a:xfrm>
              <a:off x="3059831" y="1844824"/>
              <a:ext cx="1771095" cy="784830"/>
            </a:xfrm>
            <a:prstGeom prst="rect">
              <a:avLst/>
            </a:prstGeom>
            <a:solidFill>
              <a:schemeClr val="accent3"/>
            </a:solidFill>
          </p:spPr>
          <p:txBody>
            <a:bodyPr wrap="square" rtlCol="0">
              <a:spAutoFit/>
            </a:bodyPr>
            <a:lstStyle/>
            <a:p>
              <a:pPr algn="l" rtl="0">
                <a:lnSpc>
                  <a:spcPts val="1800"/>
                </a:lnSpc>
              </a:pPr>
              <a:r>
                <a:rPr lang="fr" sz="1400" b="1" i="0" u="none" baseline="0">
                  <a:latin typeface="Verdana" pitchFamily="34" charset="0"/>
                </a:rPr>
                <a:t>Stratégie et mise en œuvre nationales</a:t>
              </a:r>
              <a:endParaRPr lang="fr" sz="1400" b="1" dirty="0" smtClean="0">
                <a:latin typeface="Verdana" pitchFamily="34" charset="0"/>
              </a:endParaRPr>
            </a:p>
          </p:txBody>
        </p:sp>
        <p:sp>
          <p:nvSpPr>
            <p:cNvPr id="26" name="Down Arrow 25"/>
            <p:cNvSpPr/>
            <p:nvPr/>
          </p:nvSpPr>
          <p:spPr>
            <a:xfrm rot="16200000">
              <a:off x="2650260" y="2110382"/>
              <a:ext cx="315089" cy="360038"/>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 b="1" dirty="0"/>
            </a:p>
          </p:txBody>
        </p:sp>
        <p:sp>
          <p:nvSpPr>
            <p:cNvPr id="27" name="Down Arrow 26"/>
            <p:cNvSpPr/>
            <p:nvPr/>
          </p:nvSpPr>
          <p:spPr>
            <a:xfrm rot="10800000">
              <a:off x="3779913" y="2708920"/>
              <a:ext cx="315089" cy="360038"/>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 b="1" dirty="0"/>
            </a:p>
          </p:txBody>
        </p:sp>
      </p:grpSp>
      <p:grpSp>
        <p:nvGrpSpPr>
          <p:cNvPr id="35" name="Group 37"/>
          <p:cNvGrpSpPr/>
          <p:nvPr/>
        </p:nvGrpSpPr>
        <p:grpSpPr>
          <a:xfrm>
            <a:off x="4758614" y="1829057"/>
            <a:ext cx="3361670" cy="1314775"/>
            <a:chOff x="4932040" y="1907887"/>
            <a:chExt cx="3361670" cy="1314775"/>
          </a:xfrm>
        </p:grpSpPr>
        <p:grpSp>
          <p:nvGrpSpPr>
            <p:cNvPr id="36" name="Group 46"/>
            <p:cNvGrpSpPr/>
            <p:nvPr/>
          </p:nvGrpSpPr>
          <p:grpSpPr>
            <a:xfrm>
              <a:off x="4932040" y="2018251"/>
              <a:ext cx="3361670" cy="1204411"/>
              <a:chOff x="4932040" y="2018251"/>
              <a:chExt cx="3361670" cy="1204411"/>
            </a:xfrm>
          </p:grpSpPr>
          <p:sp>
            <p:nvSpPr>
              <p:cNvPr id="46" name="Trapezoid 45"/>
              <p:cNvSpPr/>
              <p:nvPr/>
            </p:nvSpPr>
            <p:spPr>
              <a:xfrm rot="16200000">
                <a:off x="6484207" y="941250"/>
                <a:ext cx="568077" cy="2808315"/>
              </a:xfrm>
              <a:prstGeom prst="trapezoid">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 b="1" dirty="0"/>
              </a:p>
            </p:txBody>
          </p:sp>
          <p:grpSp>
            <p:nvGrpSpPr>
              <p:cNvPr id="37" name="Group 35"/>
              <p:cNvGrpSpPr/>
              <p:nvPr/>
            </p:nvGrpSpPr>
            <p:grpSpPr>
              <a:xfrm>
                <a:off x="4932040" y="2018251"/>
                <a:ext cx="3361670" cy="1204411"/>
                <a:chOff x="4918236" y="2018251"/>
                <a:chExt cx="3361670" cy="1204411"/>
              </a:xfrm>
            </p:grpSpPr>
            <p:sp>
              <p:nvSpPr>
                <p:cNvPr id="28" name="Trapezoid 27"/>
                <p:cNvSpPr/>
                <p:nvPr/>
              </p:nvSpPr>
              <p:spPr>
                <a:xfrm>
                  <a:off x="5082456" y="2599657"/>
                  <a:ext cx="1077665" cy="623005"/>
                </a:xfrm>
                <a:prstGeom prst="trapezoid">
                  <a:avLst>
                    <a:gd name="adj" fmla="val 1066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 b="1" dirty="0"/>
                </a:p>
              </p:txBody>
            </p:sp>
            <p:sp>
              <p:nvSpPr>
                <p:cNvPr id="29" name="TextBox 28"/>
                <p:cNvSpPr txBox="1"/>
                <p:nvPr/>
              </p:nvSpPr>
              <p:spPr>
                <a:xfrm>
                  <a:off x="5579836" y="2615423"/>
                  <a:ext cx="2700070" cy="553998"/>
                </a:xfrm>
                <a:prstGeom prst="rect">
                  <a:avLst/>
                </a:prstGeom>
                <a:solidFill>
                  <a:schemeClr val="accent3"/>
                </a:solidFill>
              </p:spPr>
              <p:txBody>
                <a:bodyPr wrap="square" rtlCol="0">
                  <a:spAutoFit/>
                </a:bodyPr>
                <a:lstStyle/>
                <a:p>
                  <a:pPr algn="r" rtl="0">
                    <a:lnSpc>
                      <a:spcPts val="1800"/>
                    </a:lnSpc>
                  </a:pPr>
                  <a:r>
                    <a:rPr lang="fr" sz="1400" b="1" i="0" u="none" baseline="0" dirty="0">
                      <a:latin typeface="Verdana" pitchFamily="34" charset="0"/>
                    </a:rPr>
                    <a:t>MNV des </a:t>
                  </a:r>
                  <a:r>
                    <a:rPr lang="fr" sz="1400" b="1" i="0" u="none" baseline="0" dirty="0" smtClean="0">
                      <a:latin typeface="Verdana" pitchFamily="34" charset="0"/>
                    </a:rPr>
                    <a:t>actions REDD</a:t>
                  </a:r>
                  <a:r>
                    <a:rPr lang="fr" sz="1400" b="1" i="0" u="none" baseline="0" dirty="0">
                      <a:latin typeface="Verdana" pitchFamily="34" charset="0"/>
                    </a:rPr>
                    <a:t>+</a:t>
                  </a:r>
                </a:p>
                <a:p>
                  <a:pPr algn="r" rtl="0">
                    <a:lnSpc>
                      <a:spcPts val="1800"/>
                    </a:lnSpc>
                  </a:pPr>
                  <a:endParaRPr lang="fr" sz="1400" b="1" dirty="0" smtClean="0">
                    <a:latin typeface="Verdana" pitchFamily="34" charset="0"/>
                  </a:endParaRPr>
                </a:p>
              </p:txBody>
            </p:sp>
            <p:sp>
              <p:nvSpPr>
                <p:cNvPr id="30" name="Down Arrow 29"/>
                <p:cNvSpPr/>
                <p:nvPr/>
              </p:nvSpPr>
              <p:spPr>
                <a:xfrm rot="16200000">
                  <a:off x="4954515" y="2398414"/>
                  <a:ext cx="315089" cy="360038"/>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 b="1" dirty="0"/>
                </a:p>
              </p:txBody>
            </p:sp>
            <p:sp>
              <p:nvSpPr>
                <p:cNvPr id="31" name="TextBox 30"/>
                <p:cNvSpPr txBox="1"/>
                <p:nvPr/>
              </p:nvSpPr>
              <p:spPr>
                <a:xfrm>
                  <a:off x="5350283" y="2018251"/>
                  <a:ext cx="2929623" cy="323165"/>
                </a:xfrm>
                <a:prstGeom prst="rect">
                  <a:avLst/>
                </a:prstGeom>
                <a:solidFill>
                  <a:schemeClr val="accent3"/>
                </a:solidFill>
              </p:spPr>
              <p:txBody>
                <a:bodyPr wrap="square" rtlCol="0">
                  <a:spAutoFit/>
                </a:bodyPr>
                <a:lstStyle/>
                <a:p>
                  <a:pPr algn="l" rtl="0">
                    <a:lnSpc>
                      <a:spcPts val="1800"/>
                    </a:lnSpc>
                  </a:pPr>
                  <a:r>
                    <a:rPr lang="fr" sz="1400" b="1" i="0" u="none" baseline="0" dirty="0">
                      <a:latin typeface="Verdana" pitchFamily="34" charset="0"/>
                    </a:rPr>
                    <a:t>Surveillance locale REDD+</a:t>
                  </a:r>
                </a:p>
              </p:txBody>
            </p:sp>
            <p:sp>
              <p:nvSpPr>
                <p:cNvPr id="32" name="Down Arrow 31"/>
                <p:cNvSpPr/>
                <p:nvPr/>
              </p:nvSpPr>
              <p:spPr>
                <a:xfrm rot="14043043">
                  <a:off x="4940710" y="2762123"/>
                  <a:ext cx="315089" cy="360038"/>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 b="1" dirty="0"/>
                </a:p>
              </p:txBody>
            </p:sp>
            <p:sp>
              <p:nvSpPr>
                <p:cNvPr id="33" name="Down Arrow 32"/>
                <p:cNvSpPr/>
                <p:nvPr/>
              </p:nvSpPr>
              <p:spPr>
                <a:xfrm>
                  <a:off x="5374994" y="2299462"/>
                  <a:ext cx="315089" cy="360038"/>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 b="1" dirty="0"/>
                </a:p>
              </p:txBody>
            </p:sp>
          </p:grpSp>
        </p:grpSp>
        <p:sp>
          <p:nvSpPr>
            <p:cNvPr id="45" name="Down Arrow 44"/>
            <p:cNvSpPr/>
            <p:nvPr/>
          </p:nvSpPr>
          <p:spPr>
            <a:xfrm rot="16200000">
              <a:off x="4970248" y="1885413"/>
              <a:ext cx="315089" cy="360038"/>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 b="1" dirty="0"/>
            </a:p>
          </p:txBody>
        </p:sp>
      </p:grpSp>
      <p:sp>
        <p:nvSpPr>
          <p:cNvPr id="39" name="TextBox 38"/>
          <p:cNvSpPr txBox="1"/>
          <p:nvPr/>
        </p:nvSpPr>
        <p:spPr>
          <a:xfrm>
            <a:off x="3335824" y="6196836"/>
            <a:ext cx="5654112" cy="323165"/>
          </a:xfrm>
          <a:prstGeom prst="rect">
            <a:avLst/>
          </a:prstGeom>
          <a:solidFill>
            <a:schemeClr val="accent3"/>
          </a:solidFill>
        </p:spPr>
        <p:txBody>
          <a:bodyPr wrap="none" rtlCol="0">
            <a:spAutoFit/>
          </a:bodyPr>
          <a:lstStyle/>
          <a:p>
            <a:pPr algn="l" rtl="0">
              <a:lnSpc>
                <a:spcPts val="1800"/>
              </a:lnSpc>
            </a:pPr>
            <a:r>
              <a:rPr lang="fr" sz="1400" b="0" i="0" u="none" baseline="0" dirty="0">
                <a:latin typeface="Verdana" pitchFamily="34" charset="0"/>
              </a:rPr>
              <a:t>Phase 1		Phase 2 		Phase 3 de </a:t>
            </a:r>
            <a:r>
              <a:rPr lang="en-AU" sz="1400" b="0" i="0" u="none" baseline="0" dirty="0" smtClean="0">
                <a:latin typeface="Verdana" pitchFamily="34" charset="0"/>
              </a:rPr>
              <a:t>REDD+</a:t>
            </a:r>
            <a:endParaRPr lang="fr" sz="1400" b="0" i="0" u="none" baseline="0" dirty="0">
              <a:latin typeface="Verdana" pitchFamily="34" charset="0"/>
            </a:endParaRPr>
          </a:p>
        </p:txBody>
      </p:sp>
      <p:cxnSp>
        <p:nvCxnSpPr>
          <p:cNvPr id="7" name="Straight Arrow Connector 6"/>
          <p:cNvCxnSpPr/>
          <p:nvPr/>
        </p:nvCxnSpPr>
        <p:spPr>
          <a:xfrm flipV="1">
            <a:off x="611560" y="6159332"/>
            <a:ext cx="8232503" cy="59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11337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8052" y="230189"/>
            <a:ext cx="8616386" cy="501331"/>
          </a:xfrm>
        </p:spPr>
        <p:txBody>
          <a:bodyPr/>
          <a:lstStyle/>
          <a:p>
            <a:pPr algn="l" rtl="0"/>
            <a:r>
              <a:rPr lang="fr" sz="2800" b="0" i="0" u="none" baseline="0" dirty="0"/>
              <a:t>Utilisation de la télédétection au sein des SNSF</a:t>
            </a:r>
            <a:endParaRPr lang="fr" sz="2800" dirty="0"/>
          </a:p>
        </p:txBody>
      </p:sp>
      <p:sp>
        <p:nvSpPr>
          <p:cNvPr id="3" name="Tijdelijke aanduiding voor tekst 2"/>
          <p:cNvSpPr>
            <a:spLocks noGrp="1"/>
          </p:cNvSpPr>
          <p:nvPr>
            <p:ph type="body" sz="quarter" idx="10"/>
          </p:nvPr>
        </p:nvSpPr>
        <p:spPr>
          <a:xfrm>
            <a:off x="405297" y="1057523"/>
            <a:ext cx="8521188" cy="4673607"/>
          </a:xfrm>
        </p:spPr>
        <p:txBody>
          <a:bodyPr/>
          <a:lstStyle/>
          <a:p>
            <a:pPr algn="l" rtl="0">
              <a:lnSpc>
                <a:spcPct val="100000"/>
              </a:lnSpc>
              <a:spcBef>
                <a:spcPts val="600"/>
              </a:spcBef>
              <a:spcAft>
                <a:spcPts val="600"/>
              </a:spcAft>
            </a:pPr>
            <a:r>
              <a:rPr lang="fr" sz="1800" b="0" i="0" u="none" baseline="0" dirty="0">
                <a:latin typeface="+mj-lt"/>
              </a:rPr>
              <a:t>Exigences en matière d’estimation des émissions forestières dans le contexte de </a:t>
            </a:r>
            <a:r>
              <a:rPr lang="en-AU" sz="1800" b="0" i="0" u="none" baseline="0" dirty="0" smtClean="0">
                <a:latin typeface="+mj-lt"/>
              </a:rPr>
              <a:t>REDD+</a:t>
            </a:r>
            <a:r>
              <a:rPr lang="fr" sz="1800" b="0" i="0" u="none" baseline="0" dirty="0" smtClean="0">
                <a:latin typeface="+mj-lt"/>
              </a:rPr>
              <a:t> :</a:t>
            </a:r>
            <a:endParaRPr lang="fr" sz="1800" b="0" i="0" u="none" baseline="0" dirty="0">
              <a:latin typeface="+mj-lt"/>
            </a:endParaRPr>
          </a:p>
          <a:p>
            <a:pPr marL="628650" lvl="1" indent="-361950" algn="l" rtl="0" eaLnBrk="1" hangingPunct="1">
              <a:lnSpc>
                <a:spcPct val="100000"/>
              </a:lnSpc>
              <a:spcBef>
                <a:spcPts val="600"/>
              </a:spcBef>
              <a:spcAft>
                <a:spcPts val="600"/>
              </a:spcAft>
              <a:buSzPct val="140000"/>
              <a:buFont typeface="Arial" pitchFamily="34" charset="0"/>
              <a:buChar char="•"/>
            </a:pPr>
            <a:r>
              <a:rPr lang="fr" sz="1600" b="0" i="0" u="none" baseline="0" dirty="0">
                <a:latin typeface="+mj-lt"/>
              </a:rPr>
              <a:t>Données historiques sur l’évolution des superficies forestières et des réservoirs de carbone forestier, conformes aux recommandations du GIEC et décisions de la Conférence des Parties (COP)</a:t>
            </a:r>
            <a:r>
              <a:rPr lang="fr" sz="1600" dirty="0">
                <a:latin typeface="+mj-lt"/>
              </a:rPr>
              <a:t/>
            </a:r>
            <a:br>
              <a:rPr lang="fr" sz="1600" dirty="0">
                <a:latin typeface="+mj-lt"/>
              </a:rPr>
            </a:br>
            <a:r>
              <a:rPr lang="fr" sz="1600" b="0" i="0" u="none" baseline="0" dirty="0">
                <a:latin typeface="+mj-lt"/>
                <a:sym typeface="Wingdings" pitchFamily="2" charset="2"/>
              </a:rPr>
              <a:t> Nécessaire </a:t>
            </a:r>
            <a:r>
              <a:rPr lang="fr" sz="1600" b="0" i="0" u="none" baseline="0" dirty="0">
                <a:latin typeface="+mj-lt"/>
              </a:rPr>
              <a:t>pour établir des niveaux d’émission de référence et estimer les émissions forestières de GES et leur réduction</a:t>
            </a:r>
          </a:p>
          <a:p>
            <a:pPr marL="628650" lvl="1" indent="-361950" algn="l" rtl="0" eaLnBrk="1" hangingPunct="1">
              <a:lnSpc>
                <a:spcPct val="100000"/>
              </a:lnSpc>
              <a:spcBef>
                <a:spcPts val="600"/>
              </a:spcBef>
              <a:spcAft>
                <a:spcPts val="600"/>
              </a:spcAft>
              <a:buSzPct val="140000"/>
              <a:buFont typeface="Arial" pitchFamily="34" charset="0"/>
              <a:buChar char="•"/>
            </a:pPr>
            <a:r>
              <a:rPr lang="fr" sz="1600" b="0" i="0" u="none" baseline="0" dirty="0">
                <a:latin typeface="+mj-lt"/>
              </a:rPr>
              <a:t>Compréhension des processus et facteurs de déboisement</a:t>
            </a:r>
          </a:p>
          <a:p>
            <a:pPr algn="l" rtl="0">
              <a:lnSpc>
                <a:spcPct val="100000"/>
              </a:lnSpc>
              <a:spcBef>
                <a:spcPts val="600"/>
              </a:spcBef>
              <a:spcAft>
                <a:spcPts val="600"/>
              </a:spcAft>
            </a:pPr>
            <a:r>
              <a:rPr lang="fr" sz="1800" b="0" i="0" u="none" baseline="0" dirty="0">
                <a:latin typeface="+mj-lt"/>
              </a:rPr>
              <a:t>Utilisation de la télédétection pour les mesures de </a:t>
            </a:r>
            <a:r>
              <a:rPr lang="en-AU" sz="1800" b="0" i="0" u="none" baseline="0" dirty="0" smtClean="0">
                <a:latin typeface="+mj-lt"/>
              </a:rPr>
              <a:t>REDD+</a:t>
            </a:r>
            <a:r>
              <a:rPr lang="fr" sz="1800" b="0" i="0" u="none" baseline="0" dirty="0" smtClean="0">
                <a:latin typeface="+mj-lt"/>
              </a:rPr>
              <a:t> :</a:t>
            </a:r>
            <a:endParaRPr lang="fr" sz="1800" b="0" i="0" u="none" baseline="0" dirty="0">
              <a:latin typeface="+mj-lt"/>
            </a:endParaRPr>
          </a:p>
          <a:p>
            <a:pPr marL="628650" lvl="1" indent="-361950" algn="l" rtl="0" eaLnBrk="1" hangingPunct="1">
              <a:lnSpc>
                <a:spcPct val="100000"/>
              </a:lnSpc>
              <a:spcBef>
                <a:spcPts val="600"/>
              </a:spcBef>
              <a:spcAft>
                <a:spcPts val="600"/>
              </a:spcAft>
              <a:buSzPct val="140000"/>
              <a:buFont typeface="Arial" pitchFamily="34" charset="0"/>
              <a:buChar char="•"/>
            </a:pPr>
            <a:r>
              <a:rPr lang="fr" sz="1600" b="0" i="0" u="none" baseline="0" dirty="0">
                <a:latin typeface="+mj-lt"/>
              </a:rPr>
              <a:t>Fournit une source primaire de données pour mesurer l’évolution des superficies forestières</a:t>
            </a:r>
          </a:p>
          <a:p>
            <a:pPr marL="628650" lvl="1" indent="-361950" algn="l" rtl="0" eaLnBrk="1" hangingPunct="1">
              <a:lnSpc>
                <a:spcPct val="100000"/>
              </a:lnSpc>
              <a:spcBef>
                <a:spcPts val="600"/>
              </a:spcBef>
              <a:spcAft>
                <a:spcPts val="600"/>
              </a:spcAft>
              <a:buSzPct val="140000"/>
              <a:buFont typeface="Arial" pitchFamily="34" charset="0"/>
              <a:buChar char="•"/>
            </a:pPr>
            <a:r>
              <a:rPr lang="fr" sz="1600" b="0" i="0" u="none" baseline="0" dirty="0">
                <a:latin typeface="+mj-lt"/>
              </a:rPr>
              <a:t>Fournit des indicateurs pour les zones forestières dégradées</a:t>
            </a:r>
          </a:p>
          <a:p>
            <a:pPr marL="628650" lvl="1" indent="-361950" algn="l" rtl="0" eaLnBrk="1" hangingPunct="1">
              <a:lnSpc>
                <a:spcPct val="100000"/>
              </a:lnSpc>
              <a:spcBef>
                <a:spcPts val="600"/>
              </a:spcBef>
              <a:spcAft>
                <a:spcPts val="600"/>
              </a:spcAft>
              <a:buSzPct val="140000"/>
              <a:buFont typeface="Arial" pitchFamily="34" charset="0"/>
              <a:buChar char="•"/>
            </a:pPr>
            <a:r>
              <a:rPr lang="fr" sz="1600" b="0" i="0" u="none" baseline="0" dirty="0"/>
              <a:t>Des cartes illustrant l’évolution des superficies forestières peuvent être corrélées à des activités spécifiques de déboisement (suivi de l’utilisation des terres) et être utiles pour s’attaquer aux facteurs de </a:t>
            </a:r>
            <a:r>
              <a:rPr lang="fr" sz="1600" b="0" i="0" u="none" baseline="0" dirty="0" smtClean="0"/>
              <a:t>déboisement</a:t>
            </a:r>
            <a:endParaRPr lang="fr" sz="1600" b="0" i="0" u="none" baseline="0" dirty="0"/>
          </a:p>
          <a:p>
            <a:pPr marL="628650" lvl="1" indent="-361950" algn="l" rtl="0" eaLnBrk="1" hangingPunct="1">
              <a:lnSpc>
                <a:spcPct val="100000"/>
              </a:lnSpc>
              <a:spcBef>
                <a:spcPct val="10000"/>
              </a:spcBef>
              <a:buSzPct val="140000"/>
              <a:buFont typeface="Arial" pitchFamily="34" charset="0"/>
              <a:buChar char="•"/>
            </a:pPr>
            <a:endParaRPr lang="fr" sz="1600" dirty="0">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9"/>
            <a:ext cx="8442796" cy="703262"/>
          </a:xfrm>
        </p:spPr>
        <p:txBody>
          <a:bodyPr/>
          <a:lstStyle/>
          <a:p>
            <a:pPr algn="l" rtl="0"/>
            <a:r>
              <a:rPr lang="fr" sz="2400" b="0" i="0" u="none" baseline="0" dirty="0"/>
              <a:t>Obstacles techniques à l’utilisation de la télédétection</a:t>
            </a:r>
            <a:endParaRPr lang="fr" sz="2400" dirty="0"/>
          </a:p>
        </p:txBody>
      </p:sp>
      <p:graphicFrame>
        <p:nvGraphicFramePr>
          <p:cNvPr id="25" name="Tabel 3"/>
          <p:cNvGraphicFramePr>
            <a:graphicFrameLocks noGrp="1"/>
          </p:cNvGraphicFramePr>
          <p:nvPr>
            <p:extLst>
              <p:ext uri="{D42A27DB-BD31-4B8C-83A1-F6EECF244321}">
                <p14:modId xmlns:p14="http://schemas.microsoft.com/office/powerpoint/2010/main" val="2023123562"/>
              </p:ext>
            </p:extLst>
          </p:nvPr>
        </p:nvGraphicFramePr>
        <p:xfrm>
          <a:off x="561974" y="979143"/>
          <a:ext cx="8237642" cy="5030099"/>
        </p:xfrm>
        <a:graphic>
          <a:graphicData uri="http://schemas.openxmlformats.org/drawingml/2006/table">
            <a:tbl>
              <a:tblPr firstRow="1" firstCol="1" bandRow="1" bandCol="1">
                <a:tableStyleId>{7E9639D4-E3E2-4D34-9284-5A2195B3D0D7}</a:tableStyleId>
              </a:tblPr>
              <a:tblGrid>
                <a:gridCol w="1505193"/>
                <a:gridCol w="3252256"/>
                <a:gridCol w="3480193"/>
              </a:tblGrid>
              <a:tr h="305699">
                <a:tc>
                  <a:txBody>
                    <a:bodyPr/>
                    <a:lstStyle/>
                    <a:p>
                      <a:pPr algn="l" rtl="0"/>
                      <a:r>
                        <a:rPr lang="fr" sz="1200" b="1" i="0" u="none" baseline="0" dirty="0"/>
                        <a:t>Facteur</a:t>
                      </a:r>
                      <a:endParaRPr lang="fr" sz="1200" noProof="0" dirty="0"/>
                    </a:p>
                  </a:txBody>
                  <a:tcPr/>
                </a:tc>
                <a:tc>
                  <a:txBody>
                    <a:bodyPr/>
                    <a:lstStyle/>
                    <a:p>
                      <a:pPr algn="l" rtl="0"/>
                      <a:r>
                        <a:rPr lang="fr" sz="1200" b="1" i="0" u="none" baseline="0" dirty="0"/>
                        <a:t>Obstacles</a:t>
                      </a:r>
                      <a:endParaRPr lang="fr" sz="1200" noProof="0" dirty="0"/>
                    </a:p>
                  </a:txBody>
                  <a:tcPr/>
                </a:tc>
                <a:tc>
                  <a:txBody>
                    <a:bodyPr/>
                    <a:lstStyle/>
                    <a:p>
                      <a:pPr algn="l" rtl="0"/>
                      <a:r>
                        <a:rPr lang="fr" sz="1200" b="1" i="0" u="none" baseline="0" smtClean="0"/>
                        <a:t>Solutions </a:t>
                      </a:r>
                      <a:r>
                        <a:rPr lang="fr" sz="1200" b="1" i="0" u="none" baseline="0"/>
                        <a:t>possibles</a:t>
                      </a:r>
                      <a:endParaRPr lang="fr" sz="1200" noProof="0" dirty="0"/>
                    </a:p>
                  </a:txBody>
                  <a:tcPr/>
                </a:tc>
              </a:tr>
              <a:tr h="8859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 sz="1100" b="1" i="0" u="none" kern="0" baseline="0" dirty="0">
                          <a:latin typeface="+mj-lt"/>
                          <a:ea typeface="Tahoma" pitchFamily="34" charset="0"/>
                          <a:cs typeface="Tahoma" pitchFamily="34" charset="0"/>
                        </a:rPr>
                        <a:t>Nébulosité annuelle moyenne</a:t>
                      </a:r>
                    </a:p>
                  </a:txBody>
                  <a:tcPr/>
                </a:tc>
                <a:tc>
                  <a:txBody>
                    <a:bodyPr/>
                    <a:lstStyle/>
                    <a:p>
                      <a:pPr algn="l" rtl="0"/>
                      <a:r>
                        <a:rPr lang="fr" sz="1100" b="0" i="0" u="none" baseline="0" dirty="0"/>
                        <a:t>La probabilité annuelle de nébulosité varie entre </a:t>
                      </a:r>
                      <a:r>
                        <a:rPr lang="fr" sz="1100" b="0" i="0" u="none" baseline="0" dirty="0" smtClean="0"/>
                        <a:t>&lt; 10 % </a:t>
                      </a:r>
                      <a:r>
                        <a:rPr lang="fr" sz="1100" b="0" i="0" u="none" baseline="0" dirty="0"/>
                        <a:t>et </a:t>
                      </a:r>
                      <a:r>
                        <a:rPr lang="fr" sz="1100" b="0" i="0" u="none" baseline="0" dirty="0" smtClean="0"/>
                        <a:t>&gt; 90 % </a:t>
                      </a:r>
                      <a:r>
                        <a:rPr lang="fr" sz="1100" b="0" i="0" u="none" baseline="0" dirty="0"/>
                        <a:t>selon les pays. </a:t>
                      </a:r>
                      <a:r>
                        <a:rPr lang="fr" sz="1100" b="0" i="0" u="none" baseline="0" dirty="0">
                          <a:sym typeface="Wingdings" pitchFamily="2" charset="2"/>
                        </a:rPr>
                        <a:t>Les techniques d’imagerie optique ne permettent pas de faire des mesures à travers les nuages</a:t>
                      </a:r>
                      <a:r>
                        <a:rPr lang="fr" sz="1100" b="0" i="0" u="none" baseline="0" dirty="0"/>
                        <a:t>.</a:t>
                      </a:r>
                      <a:endParaRPr lang="fr" sz="1100" noProof="0" dirty="0"/>
                    </a:p>
                  </a:txBody>
                  <a:tcPr/>
                </a:tc>
                <a:tc>
                  <a:txBody>
                    <a:bodyPr/>
                    <a:lstStyle/>
                    <a:p>
                      <a:pPr algn="l" rtl="0"/>
                      <a:r>
                        <a:rPr lang="fr" sz="1100" b="0" i="0" u="none" baseline="0"/>
                        <a:t>– Données </a:t>
                      </a:r>
                      <a:r>
                        <a:rPr lang="fr" sz="1100" b="0" i="0" u="none" baseline="0" smtClean="0"/>
                        <a:t>optiques : </a:t>
                      </a:r>
                      <a:r>
                        <a:rPr lang="fr" sz="1100" b="0" i="0" u="none" baseline="0"/>
                        <a:t>association de plusieurs capteurs pour artificiellement améliorer la fréquence de passage (Landsat, Sentinel-2).</a:t>
                      </a:r>
                    </a:p>
                    <a:p>
                      <a:pPr algn="l" rtl="0"/>
                      <a:r>
                        <a:rPr lang="fr" sz="1100" b="0" i="0" u="none" baseline="0"/>
                        <a:t>– Utilisation de données de radars à synthèse d’ouverture (SAR), non affectés par la nébulosité</a:t>
                      </a:r>
                    </a:p>
                    <a:p>
                      <a:pPr algn="l" rtl="0"/>
                      <a:r>
                        <a:rPr lang="fr" sz="1100" b="0" i="0" u="none" baseline="0"/>
                        <a:t>– Utilisation de méthodes de fusion de données (</a:t>
                      </a:r>
                      <a:r>
                        <a:rPr lang="fr" sz="1100" b="0" i="0" u="none" baseline="0" smtClean="0"/>
                        <a:t>optiques + SAR</a:t>
                      </a:r>
                      <a:r>
                        <a:rPr lang="fr" sz="1100" b="0" i="0" u="none" baseline="0"/>
                        <a:t>)</a:t>
                      </a:r>
                      <a:endParaRPr lang="fr" sz="1100" noProof="0" dirty="0"/>
                    </a:p>
                  </a:txBody>
                  <a:tcPr/>
                </a:tc>
              </a:tr>
              <a:tr h="778906">
                <a:tc>
                  <a:txBody>
                    <a:bodyPr/>
                    <a:lstStyle/>
                    <a:p>
                      <a:pPr algn="l" rtl="0"/>
                      <a:r>
                        <a:rPr lang="fr" sz="1100" b="1" i="0" u="none" kern="0" baseline="0">
                          <a:latin typeface="+mj-lt"/>
                          <a:ea typeface="Tahoma" pitchFamily="34" charset="0"/>
                          <a:cs typeface="Tahoma" pitchFamily="34" charset="0"/>
                        </a:rPr>
                        <a:t>Saisonnalité</a:t>
                      </a:r>
                      <a:endParaRPr lang="fr" sz="1100" dirty="0">
                        <a:latin typeface="+mj-lt"/>
                      </a:endParaRPr>
                    </a:p>
                  </a:txBody>
                  <a:tcPr/>
                </a:tc>
                <a:tc>
                  <a:txBody>
                    <a:bodyPr/>
                    <a:lstStyle/>
                    <a:p>
                      <a:pPr algn="l" rtl="0"/>
                      <a:r>
                        <a:rPr lang="fr" sz="1100" b="0" i="0" u="none" baseline="0"/>
                        <a:t>Variabilité de la nébulosité en cours d’année dans les pays tropicaux non visés à l’annexe I</a:t>
                      </a:r>
                      <a:endParaRPr lang="fr" sz="1100" noProof="0" dirty="0"/>
                    </a:p>
                  </a:txBody>
                  <a:tcPr/>
                </a:tc>
                <a:tc>
                  <a:txBody>
                    <a:bodyPr/>
                    <a:lstStyle/>
                    <a:p>
                      <a:pPr algn="l" rtl="0"/>
                      <a:r>
                        <a:rPr lang="fr" sz="1100" b="0" i="0" u="none" baseline="0" dirty="0"/>
                        <a:t>Augmentation de la fréquence des images satellitaires (fréquence de passage des satellites) pour améliorer les chances d’obtenir des observations optiques à des intervalles appropriés (par exemple, future constellation Sentinel-2)</a:t>
                      </a:r>
                      <a:endParaRPr lang="fr" sz="1100" noProof="0" dirty="0"/>
                    </a:p>
                  </a:txBody>
                  <a:tcPr/>
                </a:tc>
              </a:tr>
              <a:tr h="904910">
                <a:tc>
                  <a:txBody>
                    <a:bodyPr/>
                    <a:lstStyle/>
                    <a:p>
                      <a:pPr algn="l" rtl="0"/>
                      <a:r>
                        <a:rPr lang="fr" sz="1100" b="1" i="0" u="none" kern="0" baseline="0">
                          <a:latin typeface="+mj-lt"/>
                          <a:ea typeface="Tahoma" pitchFamily="34" charset="0"/>
                          <a:cs typeface="Tahoma" pitchFamily="34" charset="0"/>
                        </a:rPr>
                        <a:t>Topographie</a:t>
                      </a:r>
                      <a:endParaRPr lang="fr" sz="1100" dirty="0">
                        <a:latin typeface="+mj-lt"/>
                      </a:endParaRPr>
                    </a:p>
                  </a:txBody>
                  <a:tcPr/>
                </a:tc>
                <a:tc>
                  <a:txBody>
                    <a:bodyPr/>
                    <a:lstStyle/>
                    <a:p>
                      <a:pPr algn="l" rtl="0"/>
                      <a:r>
                        <a:rPr lang="fr" sz="1100" b="0" i="0" u="none" baseline="0"/>
                        <a:t>Les variations d’altitude en région montagneuse produisent des effets topographiques sur les images satellitaires et rendent ainsi difficile l’analyse des signaux de télédétection.</a:t>
                      </a:r>
                      <a:endParaRPr lang="fr" sz="1100" noProof="0" dirty="0"/>
                    </a:p>
                  </a:txBody>
                  <a:tcPr/>
                </a:tc>
                <a:tc>
                  <a:txBody>
                    <a:bodyPr/>
                    <a:lstStyle/>
                    <a:p>
                      <a:pPr algn="l" rtl="0"/>
                      <a:r>
                        <a:rPr lang="fr" sz="1100" b="0" i="0" u="none" baseline="0" dirty="0"/>
                        <a:t>L’utilisation de procédures adéquates d’orthorectification disponibles dans certains logiciels de traitement d’images (ENVI, Idrisi, ERDAS, PCI Geomatics</a:t>
                      </a:r>
                      <a:r>
                        <a:rPr lang="fr" sz="1100" b="0" i="0" u="none" baseline="0" dirty="0" smtClean="0"/>
                        <a:t>, etc</a:t>
                      </a:r>
                      <a:r>
                        <a:rPr lang="fr" sz="1100" b="0" i="0" u="none" baseline="0" dirty="0"/>
                        <a:t>.) nécessite des modèles numériques de terrain (MNT)</a:t>
                      </a:r>
                      <a:endParaRPr lang="fr" sz="1100" noProof="0" dirty="0"/>
                    </a:p>
                  </a:txBody>
                  <a:tcPr/>
                </a:tc>
              </a:tr>
              <a:tr h="842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 sz="1100" b="1" i="0" u="none" baseline="0">
                          <a:latin typeface="+mj-lt"/>
                          <a:cs typeface="Tahoma" pitchFamily="34" charset="0"/>
                        </a:rPr>
                        <a:t>Vitesse moyenne de téléchargement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 sz="1100" b="0" i="0" u="none" baseline="0" smtClean="0"/>
                        <a:t>Problèmes/délais </a:t>
                      </a:r>
                      <a:r>
                        <a:rPr lang="fr" sz="1100" b="0" i="0" u="none" baseline="0"/>
                        <a:t>de téléchargement des grandes séries de données</a:t>
                      </a:r>
                      <a:endParaRPr lang="fr" sz="11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 sz="1100" b="0" i="0" u="none" baseline="0" dirty="0"/>
                        <a:t>Utilisation de CD-ROM, de disques durs externes pour diffuser les données et produits, externaliser le traitement des données, promouvoir des approches régionales, par exemple la coordination transnationale, l’utilisation de réseaux (GOFC-GOLD, FAO</a:t>
                      </a:r>
                      <a:r>
                        <a:rPr lang="fr" sz="1100" b="0" i="0" u="none" baseline="0" dirty="0" smtClean="0"/>
                        <a:t>, etc</a:t>
                      </a:r>
                      <a:r>
                        <a:rPr lang="fr" sz="1100" b="0" i="0" u="none" baseline="0" dirty="0"/>
                        <a:t>.)</a:t>
                      </a:r>
                      <a:endParaRPr lang="fr" sz="1100" noProof="0" dirty="0"/>
                    </a:p>
                  </a:txBody>
                  <a:tcPr/>
                </a:tc>
              </a:tr>
            </a:tbl>
          </a:graphicData>
        </a:graphic>
      </p:graphicFrame>
    </p:spTree>
    <p:extLst>
      <p:ext uri="{BB962C8B-B14F-4D97-AF65-F5344CB8AC3E}">
        <p14:creationId xmlns:p14="http://schemas.microsoft.com/office/powerpoint/2010/main" val="626678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pPr algn="l" rtl="0"/>
            <a:r>
              <a:rPr lang="fr" b="0" i="0" u="none" baseline="0"/>
              <a:t>Plan du cours</a:t>
            </a:r>
            <a:endParaRPr lang="fr" dirty="0"/>
          </a:p>
        </p:txBody>
      </p:sp>
      <p:sp>
        <p:nvSpPr>
          <p:cNvPr id="6" name="Tijdelijke aanduiding voor tekst 2"/>
          <p:cNvSpPr txBox="1">
            <a:spLocks/>
          </p:cNvSpPr>
          <p:nvPr/>
        </p:nvSpPr>
        <p:spPr bwMode="auto">
          <a:xfrm>
            <a:off x="421200" y="1325582"/>
            <a:ext cx="8521188" cy="434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lgn="l" rtl="0">
              <a:lnSpc>
                <a:spcPts val="2500"/>
              </a:lnSpc>
              <a:spcBef>
                <a:spcPts val="1200"/>
              </a:spcBef>
              <a:buClr>
                <a:schemeClr val="bg2">
                  <a:lumMod val="20000"/>
                  <a:lumOff val="80000"/>
                </a:schemeClr>
              </a:buClr>
              <a:buSzPct val="100000"/>
              <a:buFont typeface="+mj-lt"/>
              <a:buAutoNum type="arabicPeriod"/>
              <a:defRPr/>
            </a:pPr>
            <a:r>
              <a:rPr lang="fr" sz="2200" b="0" i="0" u="none" baseline="0" dirty="0">
                <a:solidFill>
                  <a:schemeClr val="bg2">
                    <a:lumMod val="20000"/>
                    <a:lumOff val="80000"/>
                  </a:schemeClr>
                </a:solidFill>
                <a:latin typeface="Verdana" pitchFamily="34" charset="0"/>
              </a:rPr>
              <a:t>Impératifs de la CCNUCC concernant les systèmes nationaux de surveillance des forêts (SNSF) et la mesure, la notification et la vérification (MNV) des activités </a:t>
            </a:r>
            <a:r>
              <a:rPr lang="en-AU" sz="2200" b="0" i="0" u="none" baseline="0" dirty="0" smtClean="0">
                <a:solidFill>
                  <a:schemeClr val="bg2">
                    <a:lumMod val="20000"/>
                    <a:lumOff val="80000"/>
                  </a:schemeClr>
                </a:solidFill>
                <a:latin typeface="Verdana" pitchFamily="34" charset="0"/>
              </a:rPr>
              <a:t>REDD+</a:t>
            </a:r>
            <a:endParaRPr lang="fr" sz="2200" b="0" i="0" u="none" baseline="0" dirty="0">
              <a:solidFill>
                <a:schemeClr val="bg2">
                  <a:lumMod val="20000"/>
                  <a:lumOff val="80000"/>
                </a:schemeClr>
              </a:solidFill>
              <a:latin typeface="Verdana" pitchFamily="34" charset="0"/>
            </a:endParaRPr>
          </a:p>
          <a:p>
            <a:pPr marL="342900" lvl="0" indent="-342900" algn="l" rtl="0">
              <a:lnSpc>
                <a:spcPts val="2500"/>
              </a:lnSpc>
              <a:spcBef>
                <a:spcPts val="1200"/>
              </a:spcBef>
              <a:buClr>
                <a:schemeClr val="bg2">
                  <a:lumMod val="20000"/>
                  <a:lumOff val="80000"/>
                </a:schemeClr>
              </a:buClr>
              <a:buSzPct val="100000"/>
              <a:buFont typeface="+mj-lt"/>
              <a:buAutoNum type="arabicPeriod"/>
              <a:defRPr/>
            </a:pPr>
            <a:r>
              <a:rPr lang="fr" sz="2200" b="0" i="0" u="none" baseline="0" dirty="0">
                <a:solidFill>
                  <a:schemeClr val="bg2">
                    <a:lumMod val="20000"/>
                    <a:lumOff val="80000"/>
                  </a:schemeClr>
                </a:solidFill>
                <a:latin typeface="Verdana" pitchFamily="34" charset="0"/>
              </a:rPr>
              <a:t>Cadre des SNSF</a:t>
            </a:r>
          </a:p>
          <a:p>
            <a:pPr marL="342900" lvl="0" indent="-342900" algn="l" rtl="0">
              <a:lnSpc>
                <a:spcPts val="2500"/>
              </a:lnSpc>
              <a:spcBef>
                <a:spcPts val="1200"/>
              </a:spcBef>
              <a:buClr>
                <a:schemeClr val="bg2"/>
              </a:buClr>
              <a:buSzPct val="100000"/>
              <a:buFont typeface="+mj-lt"/>
              <a:buAutoNum type="arabicPeriod"/>
              <a:defRPr/>
            </a:pPr>
            <a:r>
              <a:rPr lang="fr" sz="2200" b="1" i="0" u="none" baseline="0" dirty="0">
                <a:solidFill>
                  <a:schemeClr val="bg2"/>
                </a:solidFill>
                <a:latin typeface="Verdana" pitchFamily="34" charset="0"/>
              </a:rPr>
              <a:t>Renforcement des capacités techniques et institutionnelles concernant les SNSF et la MNV </a:t>
            </a:r>
            <a:r>
              <a:rPr lang="en-AU" sz="2200" b="1" i="0" u="none" baseline="0" dirty="0" smtClean="0">
                <a:solidFill>
                  <a:schemeClr val="bg2"/>
                </a:solidFill>
                <a:latin typeface="Verdana" pitchFamily="34" charset="0"/>
              </a:rPr>
              <a:t>REDD+</a:t>
            </a:r>
            <a:endParaRPr lang="fr" sz="2200" b="1" i="0" u="none" baseline="0" dirty="0">
              <a:solidFill>
                <a:schemeClr val="bg2"/>
              </a:solidFill>
              <a:latin typeface="Verdana" pitchFamily="34" charset="0"/>
            </a:endParaRPr>
          </a:p>
          <a:p>
            <a:pPr marL="342900" lvl="0" indent="-342900" algn="l" rtl="0">
              <a:lnSpc>
                <a:spcPts val="2500"/>
              </a:lnSpc>
              <a:spcBef>
                <a:spcPts val="1200"/>
              </a:spcBef>
              <a:buClr>
                <a:schemeClr val="bg2">
                  <a:lumMod val="20000"/>
                  <a:lumOff val="80000"/>
                </a:schemeClr>
              </a:buClr>
              <a:buSzPct val="100000"/>
              <a:buFont typeface="+mj-lt"/>
              <a:buAutoNum type="arabicPeriod"/>
              <a:defRPr/>
            </a:pPr>
            <a:r>
              <a:rPr lang="fr" sz="2200" b="0" i="0" u="none" baseline="0" dirty="0">
                <a:solidFill>
                  <a:schemeClr val="bg2">
                    <a:lumMod val="20000"/>
                    <a:lumOff val="80000"/>
                  </a:schemeClr>
                </a:solidFill>
                <a:latin typeface="Verdana" pitchFamily="34" charset="0"/>
              </a:rPr>
              <a:t>Planification et mise en œuvre d’un SNSF pour la MNV </a:t>
            </a:r>
            <a:r>
              <a:rPr lang="en-AU" sz="2200" b="0" i="0" u="none" baseline="0" dirty="0" smtClean="0">
                <a:solidFill>
                  <a:schemeClr val="bg2">
                    <a:lumMod val="20000"/>
                    <a:lumOff val="80000"/>
                  </a:schemeClr>
                </a:solidFill>
                <a:latin typeface="Verdana" pitchFamily="34" charset="0"/>
              </a:rPr>
              <a:t>REDD+</a:t>
            </a:r>
            <a:endParaRPr lang="fr" sz="2200" b="0" i="0" u="none" baseline="0" dirty="0">
              <a:solidFill>
                <a:schemeClr val="bg2">
                  <a:lumMod val="20000"/>
                  <a:lumOff val="80000"/>
                </a:schemeClr>
              </a:solidFill>
              <a:latin typeface="Verdana" pitchFamily="34" charset="0"/>
            </a:endParaRPr>
          </a:p>
          <a:p>
            <a:pPr marL="342900" lvl="0" indent="-342900" algn="l" rtl="0">
              <a:lnSpc>
                <a:spcPts val="2500"/>
              </a:lnSpc>
              <a:spcBef>
                <a:spcPts val="1200"/>
              </a:spcBef>
              <a:buClr>
                <a:schemeClr val="bg2">
                  <a:lumMod val="20000"/>
                  <a:lumOff val="80000"/>
                </a:schemeClr>
              </a:buClr>
              <a:buSzPct val="100000"/>
              <a:buFont typeface="+mj-lt"/>
              <a:buAutoNum type="arabicPeriod"/>
              <a:defRPr/>
            </a:pPr>
            <a:r>
              <a:rPr lang="fr" sz="2200" b="0" i="0" u="none" baseline="0" dirty="0">
                <a:solidFill>
                  <a:schemeClr val="bg2">
                    <a:lumMod val="20000"/>
                    <a:lumOff val="80000"/>
                  </a:schemeClr>
                </a:solidFill>
                <a:latin typeface="Verdana" pitchFamily="34" charset="0"/>
              </a:rPr>
              <a:t>Incidences financières et différents facteurs de coût</a:t>
            </a:r>
            <a:endParaRPr lang="fr" sz="2200" dirty="0">
              <a:solidFill>
                <a:schemeClr val="bg2">
                  <a:lumMod val="20000"/>
                  <a:lumOff val="80000"/>
                </a:schemeClr>
              </a:solidFill>
              <a:latin typeface="Verdana" pitchFamily="34" charset="0"/>
            </a:endParaRPr>
          </a:p>
        </p:txBody>
      </p:sp>
    </p:spTree>
    <p:extLst>
      <p:ext uri="{BB962C8B-B14F-4D97-AF65-F5344CB8AC3E}">
        <p14:creationId xmlns:p14="http://schemas.microsoft.com/office/powerpoint/2010/main" val="543711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010215"/>
          </a:xfrm>
        </p:spPr>
        <p:txBody>
          <a:bodyPr/>
          <a:lstStyle/>
          <a:p>
            <a:pPr algn="l" rtl="0"/>
            <a:r>
              <a:rPr lang="fr" sz="3200" b="0" i="0" u="none" baseline="0" dirty="0"/>
              <a:t>Exigences concernant les SNSF </a:t>
            </a:r>
            <a:r>
              <a:rPr lang="fr" sz="3200" b="0" i="0" u="none" baseline="0" dirty="0" smtClean="0"/>
              <a:t/>
            </a:r>
            <a:br>
              <a:rPr lang="fr" sz="3200" b="0" i="0" u="none" baseline="0" dirty="0" smtClean="0"/>
            </a:br>
            <a:r>
              <a:rPr lang="fr" sz="3200" b="0" i="0" u="none" baseline="0" dirty="0" smtClean="0"/>
              <a:t>et </a:t>
            </a:r>
            <a:r>
              <a:rPr lang="fr" sz="3200" b="0" i="0" u="none" baseline="0" dirty="0"/>
              <a:t>le renforcement des capacités</a:t>
            </a:r>
            <a:endParaRPr lang="fr" dirty="0"/>
          </a:p>
        </p:txBody>
      </p:sp>
      <p:sp>
        <p:nvSpPr>
          <p:cNvPr id="3" name="Tijdelijke aanduiding voor tekst 2"/>
          <p:cNvSpPr>
            <a:spLocks noGrp="1"/>
          </p:cNvSpPr>
          <p:nvPr>
            <p:ph type="body" sz="quarter" idx="10"/>
          </p:nvPr>
        </p:nvSpPr>
        <p:spPr>
          <a:xfrm>
            <a:off x="421200" y="1494845"/>
            <a:ext cx="8521188" cy="4496680"/>
          </a:xfrm>
        </p:spPr>
        <p:txBody>
          <a:bodyPr/>
          <a:lstStyle/>
          <a:p>
            <a:pPr algn="l" rtl="0">
              <a:lnSpc>
                <a:spcPct val="100000"/>
              </a:lnSpc>
            </a:pPr>
            <a:r>
              <a:rPr lang="fr" sz="1600" b="0" i="0" u="none" baseline="0" dirty="0"/>
              <a:t>Exigences à l’échelon </a:t>
            </a:r>
            <a:r>
              <a:rPr lang="fr" sz="1600" b="0" i="0" u="none" baseline="0" dirty="0" smtClean="0"/>
              <a:t>national :</a:t>
            </a:r>
            <a:endParaRPr lang="fr" sz="1600" dirty="0" smtClean="0"/>
          </a:p>
          <a:p>
            <a:pPr lvl="1" algn="l" rtl="0">
              <a:lnSpc>
                <a:spcPct val="100000"/>
              </a:lnSpc>
            </a:pPr>
            <a:r>
              <a:rPr lang="fr" sz="1400" b="0" i="0" u="none" baseline="0" dirty="0" smtClean="0"/>
              <a:t>International : </a:t>
            </a:r>
            <a:r>
              <a:rPr lang="fr" sz="1400" b="0" i="0" u="none" baseline="0" dirty="0"/>
              <a:t>Exigences des décisions des COP sur la MNV, y compris le respect des Recommandations du GIEC en matière de bonnes pratiques (GPG)</a:t>
            </a:r>
            <a:r>
              <a:rPr lang="fr" sz="1400" b="0" i="0" u="none" baseline="0" dirty="0">
                <a:solidFill>
                  <a:schemeClr val="accent4"/>
                </a:solidFill>
              </a:rPr>
              <a:t>*</a:t>
            </a:r>
            <a:endParaRPr lang="fr" sz="1400" dirty="0" smtClean="0">
              <a:solidFill>
                <a:schemeClr val="accent4"/>
              </a:solidFill>
            </a:endParaRPr>
          </a:p>
          <a:p>
            <a:pPr lvl="1" algn="l" rtl="0">
              <a:lnSpc>
                <a:spcPct val="100000"/>
              </a:lnSpc>
            </a:pPr>
            <a:r>
              <a:rPr lang="fr" sz="1400" b="0" i="0" u="none" baseline="0" dirty="0" smtClean="0"/>
              <a:t>National : </a:t>
            </a:r>
            <a:r>
              <a:rPr lang="fr" sz="1400" b="0" i="0" u="none" baseline="0" dirty="0"/>
              <a:t>Besoins et priorités de la politique nationale </a:t>
            </a:r>
            <a:r>
              <a:rPr lang="en-AU" sz="1400" b="0" i="0" u="none" baseline="0" dirty="0" smtClean="0"/>
              <a:t>REDD+</a:t>
            </a:r>
            <a:r>
              <a:rPr lang="fr" sz="1400" b="0" i="0" u="none" baseline="0" dirty="0" smtClean="0"/>
              <a:t> et </a:t>
            </a:r>
            <a:r>
              <a:rPr lang="fr" sz="1400" b="0" i="0" u="none" baseline="0" dirty="0"/>
              <a:t>de la stratégie de mise en œuvre </a:t>
            </a:r>
            <a:r>
              <a:rPr lang="fr" sz="1400" b="0" i="0" u="none" baseline="0" dirty="0" smtClean="0"/>
              <a:t>associée</a:t>
            </a:r>
            <a:endParaRPr lang="fr" sz="1400" dirty="0" smtClean="0"/>
          </a:p>
          <a:p>
            <a:pPr algn="l" rtl="0">
              <a:lnSpc>
                <a:spcPct val="100000"/>
              </a:lnSpc>
            </a:pPr>
            <a:r>
              <a:rPr lang="fr" sz="1600" b="0" i="0" u="none" baseline="0" dirty="0"/>
              <a:t>Réduction des déficits de </a:t>
            </a:r>
            <a:r>
              <a:rPr lang="fr" sz="1600" b="0" i="0" u="none" baseline="0" dirty="0" smtClean="0"/>
              <a:t>capacités :</a:t>
            </a:r>
            <a:endParaRPr lang="fr" sz="1600" dirty="0" smtClean="0"/>
          </a:p>
          <a:p>
            <a:pPr lvl="1" algn="l" rtl="0">
              <a:lnSpc>
                <a:spcPct val="100000"/>
              </a:lnSpc>
            </a:pPr>
            <a:r>
              <a:rPr lang="fr" sz="1400" b="0" i="0" u="none" baseline="0" dirty="0"/>
              <a:t>Évaluation des capacités techniques nationales de surveillance des forêts par rapport aux exigences du système MNV</a:t>
            </a:r>
            <a:endParaRPr lang="fr" sz="1400" dirty="0" smtClean="0"/>
          </a:p>
          <a:p>
            <a:pPr lvl="1" algn="l" rtl="0">
              <a:lnSpc>
                <a:spcPct val="100000"/>
              </a:lnSpc>
            </a:pPr>
            <a:r>
              <a:rPr lang="fr" sz="1400" b="0" i="0" u="none" baseline="0" dirty="0"/>
              <a:t>Élaboration et mise en œuvre d’une feuille de route pour développer des capacités nationales durables en matière de MNV en tenant compte des exigences internationales et des besoins nationaux concernant l’application de la politique </a:t>
            </a:r>
            <a:r>
              <a:rPr lang="en-AU" sz="1400" b="0" i="0" u="none" baseline="0" dirty="0" smtClean="0"/>
              <a:t>REDD+</a:t>
            </a:r>
            <a:endParaRPr lang="fr" sz="1400" b="0" i="0" u="none" baseline="0" dirty="0"/>
          </a:p>
          <a:p>
            <a:pPr marL="0" indent="0" algn="l" rtl="0">
              <a:lnSpc>
                <a:spcPct val="100000"/>
              </a:lnSpc>
              <a:buNone/>
            </a:pPr>
            <a:r>
              <a:rPr lang="fr" sz="1600" b="0" i="0" u="none" baseline="0" dirty="0">
                <a:solidFill>
                  <a:schemeClr val="accent4"/>
                </a:solidFill>
              </a:rPr>
              <a:t>* Pour toute information complémentaire sur l’utilisation des recommandations et lignes directrices du GIEC dans le contexte de </a:t>
            </a:r>
            <a:r>
              <a:rPr lang="en-AU" sz="1600" b="0" i="0" u="none" baseline="0" dirty="0" smtClean="0">
                <a:solidFill>
                  <a:schemeClr val="accent4"/>
                </a:solidFill>
              </a:rPr>
              <a:t>REDD+</a:t>
            </a:r>
            <a:r>
              <a:rPr lang="fr" sz="1600" b="0" i="0" u="none" baseline="0" dirty="0" smtClean="0">
                <a:solidFill>
                  <a:schemeClr val="accent4"/>
                </a:solidFill>
              </a:rPr>
              <a:t>, </a:t>
            </a:r>
            <a:r>
              <a:rPr lang="fr" sz="1600" b="0" i="0" u="none" baseline="0" dirty="0">
                <a:solidFill>
                  <a:schemeClr val="accent4"/>
                </a:solidFill>
              </a:rPr>
              <a:t>voir le Module 1.1 et les MPR de la GFOI.</a:t>
            </a:r>
            <a:endParaRPr lang="fr" sz="1600" dirty="0">
              <a:solidFill>
                <a:schemeClr val="accent4"/>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06892"/>
            <a:ext cx="8442796" cy="1081219"/>
          </a:xfrm>
        </p:spPr>
        <p:txBody>
          <a:bodyPr/>
          <a:lstStyle/>
          <a:p>
            <a:pPr lvl="1" algn="l" rtl="0">
              <a:lnSpc>
                <a:spcPts val="2640"/>
              </a:lnSpc>
            </a:pPr>
            <a:r>
              <a:rPr lang="fr" sz="2400" b="0" i="0" u="none" baseline="0" dirty="0">
                <a:solidFill>
                  <a:schemeClr val="bg2"/>
                </a:solidFill>
              </a:rPr>
              <a:t>Évaluation des capacités techniques nationales </a:t>
            </a:r>
            <a:r>
              <a:rPr lang="fr" sz="2400" b="0" i="0" u="none" baseline="0" dirty="0" smtClean="0">
                <a:solidFill>
                  <a:schemeClr val="bg2"/>
                </a:solidFill>
              </a:rPr>
              <a:t/>
            </a:r>
            <a:br>
              <a:rPr lang="fr" sz="2400" b="0" i="0" u="none" baseline="0" dirty="0" smtClean="0">
                <a:solidFill>
                  <a:schemeClr val="bg2"/>
                </a:solidFill>
              </a:rPr>
            </a:br>
            <a:r>
              <a:rPr lang="fr" sz="2400" b="0" i="0" u="none" baseline="0" dirty="0" smtClean="0">
                <a:solidFill>
                  <a:schemeClr val="bg2"/>
                </a:solidFill>
              </a:rPr>
              <a:t>de </a:t>
            </a:r>
            <a:r>
              <a:rPr lang="fr" sz="2400" b="0" i="0" u="none" baseline="0" dirty="0">
                <a:solidFill>
                  <a:schemeClr val="bg2"/>
                </a:solidFill>
              </a:rPr>
              <a:t>surveillance des forêts par rapport aux exigences du système MNV</a:t>
            </a:r>
          </a:p>
        </p:txBody>
      </p:sp>
      <p:sp>
        <p:nvSpPr>
          <p:cNvPr id="4" name="Textfeld 15"/>
          <p:cNvSpPr txBox="1">
            <a:spLocks noGrp="1"/>
          </p:cNvSpPr>
          <p:nvPr>
            <p:ph type="body" sz="quarter" idx="10"/>
          </p:nvPr>
        </p:nvSpPr>
        <p:spPr>
          <a:xfrm>
            <a:off x="421200" y="1352057"/>
            <a:ext cx="8521188" cy="4760278"/>
          </a:xfrm>
          <a:prstGeom prst="rect">
            <a:avLst/>
          </a:prstGeom>
          <a:noFill/>
        </p:spPr>
        <p:txBody>
          <a:bodyPr wrap="square">
            <a:spAutoFit/>
          </a:bodyPr>
          <a:lstStyle/>
          <a:p>
            <a:pPr algn="l" rtl="0">
              <a:lnSpc>
                <a:spcPct val="100000"/>
              </a:lnSpc>
              <a:spcBef>
                <a:spcPts val="0"/>
              </a:spcBef>
              <a:buNone/>
              <a:defRPr/>
            </a:pPr>
            <a:r>
              <a:rPr lang="fr" sz="2000" b="0" i="0" u="none" baseline="0" dirty="0">
                <a:cs typeface="+mn-cs"/>
              </a:rPr>
              <a:t>Considération des </a:t>
            </a:r>
            <a:r>
              <a:rPr lang="fr" sz="2000" b="0" i="0" u="none" baseline="0" dirty="0" smtClean="0">
                <a:cs typeface="+mn-cs"/>
              </a:rPr>
              <a:t>facteurs :</a:t>
            </a:r>
            <a:endParaRPr lang="fr" sz="2000" b="0" i="0" u="none" baseline="0" dirty="0">
              <a:cs typeface="+mn-cs"/>
            </a:endParaRPr>
          </a:p>
          <a:p>
            <a:pPr marL="342900" indent="-342900" algn="l" rtl="0">
              <a:lnSpc>
                <a:spcPct val="100000"/>
              </a:lnSpc>
              <a:spcBef>
                <a:spcPts val="800"/>
              </a:spcBef>
              <a:buSzPct val="100000"/>
              <a:buFont typeface="+mj-lt"/>
              <a:buAutoNum type="arabicPeriod"/>
              <a:defRPr/>
            </a:pPr>
            <a:r>
              <a:rPr lang="fr" sz="2000" b="0" i="0" u="none" baseline="0" dirty="0">
                <a:cs typeface="+mn-cs"/>
              </a:rPr>
              <a:t>Exigences en matière de surveillance du carbone forestier </a:t>
            </a:r>
            <a:r>
              <a:rPr lang="fr" sz="2000" b="0" i="0" u="none" baseline="0" dirty="0"/>
              <a:t>à l’échelon national</a:t>
            </a:r>
            <a:r>
              <a:rPr lang="fr" sz="2000" b="0" i="0" u="none" baseline="0" dirty="0">
                <a:cs typeface="+mn-cs"/>
              </a:rPr>
              <a:t> (recommandations du GIEC)</a:t>
            </a:r>
          </a:p>
          <a:p>
            <a:pPr marL="342900" indent="-342900" algn="l" rtl="0">
              <a:lnSpc>
                <a:spcPct val="100000"/>
              </a:lnSpc>
              <a:spcBef>
                <a:spcPts val="800"/>
              </a:spcBef>
              <a:buSzPct val="100000"/>
              <a:buFont typeface="+mj-lt"/>
              <a:buAutoNum type="arabicPeriod"/>
              <a:defRPr/>
            </a:pPr>
            <a:r>
              <a:rPr lang="fr" sz="2000" b="0" i="0" u="none" baseline="0" dirty="0">
                <a:cs typeface="+mn-cs"/>
              </a:rPr>
              <a:t>Capacités existantes en matière de surveillance nationale des forêts</a:t>
            </a:r>
          </a:p>
          <a:p>
            <a:pPr marL="342900" indent="-342900" algn="l" rtl="0">
              <a:lnSpc>
                <a:spcPct val="100000"/>
              </a:lnSpc>
              <a:spcBef>
                <a:spcPts val="800"/>
              </a:spcBef>
              <a:buSzPct val="100000"/>
              <a:buFont typeface="+mj-lt"/>
              <a:buAutoNum type="arabicPeriod"/>
              <a:defRPr/>
            </a:pPr>
            <a:r>
              <a:rPr lang="fr" sz="2000" b="0" i="0" u="none" baseline="0" dirty="0">
                <a:cs typeface="+mn-cs"/>
              </a:rPr>
              <a:t>Progrès de l’inventaire national des GES pour estimer les GES associés aux activités </a:t>
            </a:r>
            <a:r>
              <a:rPr lang="en-AU" sz="2000" b="0" i="0" u="none" baseline="0" dirty="0" smtClean="0">
                <a:cs typeface="+mn-cs"/>
              </a:rPr>
              <a:t>REDD+</a:t>
            </a:r>
            <a:r>
              <a:rPr lang="fr" sz="2000" b="0" i="0" u="none" baseline="0" dirty="0" smtClean="0">
                <a:cs typeface="+mn-cs"/>
              </a:rPr>
              <a:t> (</a:t>
            </a:r>
            <a:r>
              <a:rPr lang="fr" sz="2000" b="0" i="0" u="none" baseline="0" dirty="0">
                <a:cs typeface="+mn-cs"/>
              </a:rPr>
              <a:t>les MPR de la GFOI décrivent la procédure à suivre)</a:t>
            </a:r>
          </a:p>
          <a:p>
            <a:pPr marL="342900" indent="-342900" algn="l" rtl="0">
              <a:lnSpc>
                <a:spcPct val="100000"/>
              </a:lnSpc>
              <a:spcBef>
                <a:spcPts val="800"/>
              </a:spcBef>
              <a:buSzPct val="100000"/>
              <a:buFont typeface="+mj-lt"/>
              <a:buAutoNum type="arabicPeriod"/>
              <a:defRPr/>
            </a:pPr>
            <a:r>
              <a:rPr lang="fr" sz="2000" b="0" i="0" u="none" baseline="0" dirty="0">
                <a:cs typeface="+mn-cs"/>
              </a:rPr>
              <a:t>Caractéristiques particulières </a:t>
            </a:r>
            <a:r>
              <a:rPr lang="en-AU" sz="2000" b="0" i="0" u="none" baseline="0" dirty="0" smtClean="0">
                <a:cs typeface="+mn-cs"/>
              </a:rPr>
              <a:t>REDD+</a:t>
            </a:r>
            <a:r>
              <a:rPr lang="fr" sz="2000" b="0" i="0" u="none" baseline="0" dirty="0" smtClean="0">
                <a:cs typeface="+mn-cs"/>
              </a:rPr>
              <a:t> : </a:t>
            </a:r>
            <a:r>
              <a:rPr lang="fr" sz="2000" b="0" i="0" u="none" baseline="0" dirty="0">
                <a:cs typeface="+mn-cs"/>
              </a:rPr>
              <a:t>importance des feux de forêts, du carbone du sol, du taux de déboisement</a:t>
            </a:r>
            <a:r>
              <a:rPr lang="fr" sz="2000" b="0" i="0" u="none" baseline="0" dirty="0" smtClean="0">
                <a:cs typeface="+mn-cs"/>
              </a:rPr>
              <a:t>, etc</a:t>
            </a:r>
            <a:r>
              <a:rPr lang="fr" sz="2000" b="0" i="0" u="none" baseline="0" dirty="0">
                <a:cs typeface="+mn-cs"/>
              </a:rPr>
              <a:t>.</a:t>
            </a:r>
          </a:p>
          <a:p>
            <a:pPr marL="342900" indent="-342900" algn="l" rtl="0">
              <a:lnSpc>
                <a:spcPct val="100000"/>
              </a:lnSpc>
              <a:spcBef>
                <a:spcPts val="800"/>
              </a:spcBef>
              <a:buSzPct val="100000"/>
              <a:buFont typeface="+mj-lt"/>
              <a:buAutoNum type="arabicPeriod"/>
              <a:defRPr/>
            </a:pPr>
            <a:r>
              <a:rPr lang="fr" sz="2000" b="0" i="0" u="none" baseline="0" dirty="0">
                <a:cs typeface="+mn-cs"/>
              </a:rPr>
              <a:t>Obstacles techniques spécifiques (télédétection</a:t>
            </a:r>
            <a:r>
              <a:rPr lang="fr" sz="2000" b="0" i="0" u="none" baseline="0" dirty="0" smtClean="0">
                <a:cs typeface="+mn-cs"/>
              </a:rPr>
              <a:t>) : </a:t>
            </a:r>
            <a:r>
              <a:rPr lang="fr" sz="2000" b="0" i="0" u="none" baseline="0" dirty="0">
                <a:cs typeface="+mn-cs"/>
              </a:rPr>
              <a:t>nébulosité, saisonnalité, topographie, disponibilité de données de télédétection et procédures d’accès</a:t>
            </a:r>
            <a:endParaRPr lang="fr" sz="2000" dirty="0">
              <a:cs typeface="+mn-cs"/>
            </a:endParaRPr>
          </a:p>
        </p:txBody>
      </p:sp>
    </p:spTree>
    <p:extLst>
      <p:ext uri="{BB962C8B-B14F-4D97-AF65-F5344CB8AC3E}">
        <p14:creationId xmlns:p14="http://schemas.microsoft.com/office/powerpoint/2010/main" val="267681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hoek 42"/>
          <p:cNvSpPr/>
          <p:nvPr/>
        </p:nvSpPr>
        <p:spPr>
          <a:xfrm>
            <a:off x="0" y="5595582"/>
            <a:ext cx="9144000" cy="126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 dirty="0"/>
          </a:p>
        </p:txBody>
      </p:sp>
      <p:sp>
        <p:nvSpPr>
          <p:cNvPr id="4" name="Titel 3"/>
          <p:cNvSpPr>
            <a:spLocks noGrp="1"/>
          </p:cNvSpPr>
          <p:nvPr>
            <p:ph type="title"/>
          </p:nvPr>
        </p:nvSpPr>
        <p:spPr>
          <a:xfrm>
            <a:off x="491642" y="230189"/>
            <a:ext cx="8442796" cy="840125"/>
          </a:xfrm>
        </p:spPr>
        <p:txBody>
          <a:bodyPr/>
          <a:lstStyle/>
          <a:p>
            <a:pPr algn="l" rtl="0"/>
            <a:r>
              <a:rPr lang="fr" sz="2400" b="0" i="0" u="none" baseline="0" dirty="0"/>
              <a:t>Capacités de surveillance </a:t>
            </a:r>
            <a:r>
              <a:rPr lang="en-AU" sz="2400" b="0" i="0" u="none" baseline="0" dirty="0" smtClean="0"/>
              <a:t>REDD+</a:t>
            </a:r>
            <a:endParaRPr lang="fr" sz="2600" dirty="0"/>
          </a:p>
        </p:txBody>
      </p:sp>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364" t="31323" r="10700" b="14273"/>
          <a:stretch/>
        </p:blipFill>
        <p:spPr bwMode="auto">
          <a:xfrm>
            <a:off x="188280" y="1330045"/>
            <a:ext cx="8709301" cy="3508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6"/>
          <p:cNvGrpSpPr/>
          <p:nvPr/>
        </p:nvGrpSpPr>
        <p:grpSpPr>
          <a:xfrm>
            <a:off x="6125361" y="4623736"/>
            <a:ext cx="1552886" cy="1803425"/>
            <a:chOff x="4544211" y="4932486"/>
            <a:chExt cx="1552886" cy="1803425"/>
          </a:xfrm>
        </p:grpSpPr>
        <p:pic>
          <p:nvPicPr>
            <p:cNvPr id="18"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882" t="63021" r="76208" b="9115"/>
            <a:stretch/>
          </p:blipFill>
          <p:spPr bwMode="auto">
            <a:xfrm>
              <a:off x="4544211" y="5240486"/>
              <a:ext cx="1327713"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4620411" y="4932486"/>
              <a:ext cx="1476686" cy="302712"/>
            </a:xfrm>
            <a:prstGeom prst="rect">
              <a:avLst/>
            </a:prstGeom>
            <a:noFill/>
            <a:ln>
              <a:noFill/>
            </a:ln>
          </p:spPr>
          <p:txBody>
            <a:bodyPr wrap="none" rtlCol="0">
              <a:spAutoFit/>
            </a:bodyPr>
            <a:lstStyle/>
            <a:p>
              <a:pPr algn="l" rtl="0">
                <a:lnSpc>
                  <a:spcPts val="1800"/>
                </a:lnSpc>
              </a:pPr>
              <a:r>
                <a:rPr lang="fr" sz="1400" b="1" i="0" u="none" baseline="0">
                  <a:latin typeface="Verdana" pitchFamily="34" charset="0"/>
                </a:rPr>
                <a:t>Déficit de capacités</a:t>
              </a:r>
              <a:endParaRPr lang="fr" sz="1400" b="1" dirty="0" smtClean="0">
                <a:latin typeface="Verdana" pitchFamily="34" charset="0"/>
              </a:endParaRPr>
            </a:p>
          </p:txBody>
        </p:sp>
      </p:grpSp>
      <p:sp>
        <p:nvSpPr>
          <p:cNvPr id="25" name="TextBox 24"/>
          <p:cNvSpPr txBox="1"/>
          <p:nvPr/>
        </p:nvSpPr>
        <p:spPr>
          <a:xfrm>
            <a:off x="134847" y="5009675"/>
            <a:ext cx="4369658" cy="323165"/>
          </a:xfrm>
          <a:prstGeom prst="rect">
            <a:avLst/>
          </a:prstGeom>
          <a:noFill/>
          <a:ln>
            <a:noFill/>
          </a:ln>
        </p:spPr>
        <p:txBody>
          <a:bodyPr wrap="none" rtlCol="0">
            <a:spAutoFit/>
          </a:bodyPr>
          <a:lstStyle/>
          <a:p>
            <a:pPr algn="l" rtl="0">
              <a:lnSpc>
                <a:spcPts val="1800"/>
              </a:lnSpc>
            </a:pPr>
            <a:r>
              <a:rPr lang="fr" sz="1400" b="0" i="0" u="none" baseline="0">
                <a:solidFill>
                  <a:schemeClr val="accent6"/>
                </a:solidFill>
                <a:latin typeface="Verdana" pitchFamily="34" charset="0"/>
              </a:rPr>
              <a:t>Déficit de capacités tiré de Romijn et al. 2012</a:t>
            </a:r>
            <a:r>
              <a:rPr lang="fr" sz="1400" b="0" i="0" u="none" baseline="0" smtClean="0">
                <a:solidFill>
                  <a:schemeClr val="accent6"/>
                </a:solidFill>
                <a:latin typeface="Verdana" pitchFamily="34" charset="0"/>
              </a:rPr>
              <a:t>.</a:t>
            </a:r>
            <a:endParaRPr lang="fr" sz="1400" b="0" i="0" u="none" baseline="0">
              <a:solidFill>
                <a:schemeClr val="accent6"/>
              </a:solidFill>
              <a:latin typeface="Verdan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hoek 42"/>
          <p:cNvSpPr/>
          <p:nvPr/>
        </p:nvSpPr>
        <p:spPr>
          <a:xfrm>
            <a:off x="0" y="5595582"/>
            <a:ext cx="9144000" cy="126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 dirty="0"/>
          </a:p>
        </p:txBody>
      </p:sp>
      <p:sp>
        <p:nvSpPr>
          <p:cNvPr id="4" name="Titel 3"/>
          <p:cNvSpPr>
            <a:spLocks noGrp="1"/>
          </p:cNvSpPr>
          <p:nvPr>
            <p:ph type="title"/>
          </p:nvPr>
        </p:nvSpPr>
        <p:spPr>
          <a:xfrm>
            <a:off x="491642" y="230189"/>
            <a:ext cx="8442796" cy="840125"/>
          </a:xfrm>
        </p:spPr>
        <p:txBody>
          <a:bodyPr/>
          <a:lstStyle/>
          <a:p>
            <a:pPr algn="l" rtl="0"/>
            <a:r>
              <a:rPr lang="fr" sz="2400" b="0" i="0" u="none" baseline="0" dirty="0"/>
              <a:t>Capacités de surveillance et participation à </a:t>
            </a:r>
            <a:r>
              <a:rPr lang="en-AU" sz="2400" b="0" i="0" u="none" baseline="0" dirty="0" smtClean="0"/>
              <a:t>REDD+</a:t>
            </a:r>
            <a:endParaRPr lang="fr" sz="2600" dirty="0"/>
          </a:p>
        </p:txBody>
      </p:sp>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364" t="31323" r="10700" b="14273"/>
          <a:stretch/>
        </p:blipFill>
        <p:spPr bwMode="auto">
          <a:xfrm>
            <a:off x="188280" y="1330045"/>
            <a:ext cx="8709301" cy="3508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6"/>
          <p:cNvGrpSpPr/>
          <p:nvPr/>
        </p:nvGrpSpPr>
        <p:grpSpPr>
          <a:xfrm>
            <a:off x="6125361" y="4623736"/>
            <a:ext cx="1552886" cy="1803425"/>
            <a:chOff x="4544211" y="4932486"/>
            <a:chExt cx="1552886" cy="1803425"/>
          </a:xfrm>
        </p:grpSpPr>
        <p:pic>
          <p:nvPicPr>
            <p:cNvPr id="18"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882" t="63021" r="76208" b="9115"/>
            <a:stretch/>
          </p:blipFill>
          <p:spPr bwMode="auto">
            <a:xfrm>
              <a:off x="4544211" y="5240486"/>
              <a:ext cx="1327713"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4620411" y="4932486"/>
              <a:ext cx="1476686" cy="302712"/>
            </a:xfrm>
            <a:prstGeom prst="rect">
              <a:avLst/>
            </a:prstGeom>
            <a:noFill/>
            <a:ln>
              <a:noFill/>
            </a:ln>
          </p:spPr>
          <p:txBody>
            <a:bodyPr wrap="none" rtlCol="0">
              <a:spAutoFit/>
            </a:bodyPr>
            <a:lstStyle/>
            <a:p>
              <a:pPr algn="l" rtl="0">
                <a:lnSpc>
                  <a:spcPts val="1800"/>
                </a:lnSpc>
              </a:pPr>
              <a:r>
                <a:rPr lang="fr" sz="1400" b="1" i="0" u="none" baseline="0">
                  <a:latin typeface="Verdana" pitchFamily="34" charset="0"/>
                </a:rPr>
                <a:t>Déficit de capacités</a:t>
              </a:r>
              <a:endParaRPr lang="fr" sz="1400" b="1" dirty="0" smtClean="0">
                <a:latin typeface="Verdana" pitchFamily="34" charset="0"/>
              </a:endParaRPr>
            </a:p>
          </p:txBody>
        </p:sp>
      </p:grpSp>
      <p:grpSp>
        <p:nvGrpSpPr>
          <p:cNvPr id="3" name="Group 19"/>
          <p:cNvGrpSpPr/>
          <p:nvPr/>
        </p:nvGrpSpPr>
        <p:grpSpPr>
          <a:xfrm>
            <a:off x="199948" y="1386718"/>
            <a:ext cx="8735733" cy="5097431"/>
            <a:chOff x="218998" y="1684369"/>
            <a:chExt cx="8735733" cy="5097431"/>
          </a:xfrm>
        </p:grpSpPr>
        <p:pic>
          <p:nvPicPr>
            <p:cNvPr id="21"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320" t="28245" r="8119" b="16581"/>
            <a:stretch/>
          </p:blipFill>
          <p:spPr bwMode="auto">
            <a:xfrm>
              <a:off x="218998" y="1684369"/>
              <a:ext cx="8666328" cy="3557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21"/>
            <p:cNvGrpSpPr/>
            <p:nvPr/>
          </p:nvGrpSpPr>
          <p:grpSpPr>
            <a:xfrm>
              <a:off x="6167569" y="4936895"/>
              <a:ext cx="2787162" cy="1844905"/>
              <a:chOff x="6167569" y="4936895"/>
              <a:chExt cx="2787162" cy="1844905"/>
            </a:xfrm>
          </p:grpSpPr>
          <p:pic>
            <p:nvPicPr>
              <p:cNvPr id="23"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008" t="61198" r="51246" b="8593"/>
              <a:stretch/>
            </p:blipFill>
            <p:spPr bwMode="auto">
              <a:xfrm>
                <a:off x="6167569" y="5242225"/>
                <a:ext cx="2787162" cy="153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6230136" y="4936895"/>
                <a:ext cx="2534668" cy="302712"/>
              </a:xfrm>
              <a:prstGeom prst="rect">
                <a:avLst/>
              </a:prstGeom>
              <a:noFill/>
              <a:ln>
                <a:noFill/>
              </a:ln>
            </p:spPr>
            <p:txBody>
              <a:bodyPr wrap="none" rtlCol="0">
                <a:spAutoFit/>
              </a:bodyPr>
              <a:lstStyle/>
              <a:p>
                <a:pPr algn="l" rtl="0">
                  <a:lnSpc>
                    <a:spcPts val="1800"/>
                  </a:lnSpc>
                </a:pPr>
                <a:r>
                  <a:rPr lang="fr" sz="1400" b="1" i="0" u="none" baseline="0">
                    <a:latin typeface="Verdana" pitchFamily="34" charset="0"/>
                  </a:rPr>
                  <a:t>Participation à REDD+ </a:t>
                </a:r>
                <a:endParaRPr lang="fr" sz="1400" b="1" dirty="0" smtClean="0">
                  <a:latin typeface="Verdana" pitchFamily="34" charset="0"/>
                </a:endParaRPr>
              </a:p>
            </p:txBody>
          </p:sp>
        </p:grpSp>
      </p:grpSp>
      <p:sp>
        <p:nvSpPr>
          <p:cNvPr id="25" name="TextBox 24"/>
          <p:cNvSpPr txBox="1"/>
          <p:nvPr/>
        </p:nvSpPr>
        <p:spPr>
          <a:xfrm>
            <a:off x="134847" y="5009675"/>
            <a:ext cx="4832733" cy="784830"/>
          </a:xfrm>
          <a:prstGeom prst="rect">
            <a:avLst/>
          </a:prstGeom>
          <a:noFill/>
          <a:ln>
            <a:noFill/>
          </a:ln>
        </p:spPr>
        <p:txBody>
          <a:bodyPr wrap="none" rtlCol="0">
            <a:spAutoFit/>
          </a:bodyPr>
          <a:lstStyle/>
          <a:p>
            <a:pPr algn="l" rtl="0">
              <a:lnSpc>
                <a:spcPts val="1800"/>
              </a:lnSpc>
            </a:pPr>
            <a:r>
              <a:rPr lang="fr" sz="1400" b="0" i="0" u="none" baseline="0" smtClean="0">
                <a:solidFill>
                  <a:schemeClr val="accent6"/>
                </a:solidFill>
                <a:latin typeface="Verdana" pitchFamily="34" charset="0"/>
              </a:rPr>
              <a:t>Notes :</a:t>
            </a:r>
            <a:endParaRPr lang="fr" sz="1400" b="0" i="0" u="none" baseline="0">
              <a:solidFill>
                <a:schemeClr val="accent6"/>
              </a:solidFill>
              <a:latin typeface="Verdana" pitchFamily="34" charset="0"/>
            </a:endParaRPr>
          </a:p>
          <a:p>
            <a:pPr algn="l" rtl="0">
              <a:lnSpc>
                <a:spcPts val="1800"/>
              </a:lnSpc>
            </a:pPr>
            <a:r>
              <a:rPr lang="fr" sz="1400" b="0" i="0" u="none" baseline="0">
                <a:solidFill>
                  <a:schemeClr val="accent6"/>
                </a:solidFill>
                <a:latin typeface="Verdana" pitchFamily="34" charset="0"/>
              </a:rPr>
              <a:t>Déficit de capacités tiré de Romijn et al. 2012, ESP</a:t>
            </a:r>
          </a:p>
          <a:p>
            <a:pPr algn="l" rtl="0">
              <a:lnSpc>
                <a:spcPts val="1800"/>
              </a:lnSpc>
            </a:pPr>
            <a:r>
              <a:rPr lang="fr" sz="1400" b="0" i="0" u="none" baseline="0" smtClean="0">
                <a:solidFill>
                  <a:schemeClr val="accent6"/>
                </a:solidFill>
                <a:latin typeface="Verdana" pitchFamily="34" charset="0"/>
              </a:rPr>
              <a:t>Participation : </a:t>
            </a:r>
            <a:r>
              <a:rPr lang="fr" sz="1400" b="0" i="0" u="none" baseline="0">
                <a:solidFill>
                  <a:schemeClr val="accent6"/>
                </a:solidFill>
                <a:latin typeface="Verdana" pitchFamily="34" charset="0"/>
              </a:rPr>
              <a:t>ONU-REDD, BM-FCPF, NIFCI Norvège</a:t>
            </a:r>
          </a:p>
        </p:txBody>
      </p:sp>
    </p:spTree>
    <p:extLst>
      <p:ext uri="{BB962C8B-B14F-4D97-AF65-F5344CB8AC3E}">
        <p14:creationId xmlns:p14="http://schemas.microsoft.com/office/powerpoint/2010/main" val="3056784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91642" y="230188"/>
            <a:ext cx="8442796" cy="791650"/>
          </a:xfrm>
        </p:spPr>
        <p:txBody>
          <a:bodyPr/>
          <a:lstStyle/>
          <a:p>
            <a:pPr algn="l" rtl="0"/>
            <a:r>
              <a:rPr lang="fr" b="0" i="0" u="none" baseline="0"/>
              <a:t>Documents de base</a:t>
            </a:r>
            <a:endParaRPr lang="fr" dirty="0"/>
          </a:p>
        </p:txBody>
      </p:sp>
      <p:sp>
        <p:nvSpPr>
          <p:cNvPr id="6" name="Tijdelijke aanduiding voor tekst 5"/>
          <p:cNvSpPr>
            <a:spLocks noGrp="1"/>
          </p:cNvSpPr>
          <p:nvPr>
            <p:ph type="body" sz="quarter" idx="10"/>
          </p:nvPr>
        </p:nvSpPr>
        <p:spPr>
          <a:xfrm>
            <a:off x="421200" y="1246908"/>
            <a:ext cx="8521188" cy="4363317"/>
          </a:xfrm>
        </p:spPr>
        <p:txBody>
          <a:bodyPr/>
          <a:lstStyle/>
          <a:p>
            <a:pPr lvl="0" algn="l" rtl="0">
              <a:lnSpc>
                <a:spcPct val="100000"/>
              </a:lnSpc>
            </a:pPr>
            <a:r>
              <a:rPr lang="fr" sz="1400" b="0" i="0" u="none" baseline="0" dirty="0"/>
              <a:t>GOFC-GOLD. 2014. </a:t>
            </a:r>
            <a:r>
              <a:rPr lang="fr" sz="1400" b="0" i="1" u="none" baseline="0" dirty="0"/>
              <a:t>Sourcebook</a:t>
            </a:r>
            <a:r>
              <a:rPr lang="fr" sz="1400" b="0" i="0" u="none" baseline="0" dirty="0"/>
              <a:t>. </a:t>
            </a:r>
            <a:r>
              <a:rPr lang="fr" sz="1400" b="0" i="0" u="none" baseline="0" dirty="0" smtClean="0"/>
              <a:t>Sections 1 et 4</a:t>
            </a:r>
            <a:endParaRPr lang="fr" sz="1400" dirty="0" smtClean="0"/>
          </a:p>
          <a:p>
            <a:pPr marL="252413" lvl="1" indent="-252413" algn="l" rtl="0">
              <a:lnSpc>
                <a:spcPct val="100000"/>
              </a:lnSpc>
              <a:spcBef>
                <a:spcPts val="1200"/>
              </a:spcBef>
              <a:buSzPct val="140000"/>
              <a:buFont typeface="Wingdings" pitchFamily="2" charset="2"/>
              <a:buChar char="§"/>
            </a:pPr>
            <a:r>
              <a:rPr lang="fr" sz="1400" b="0" i="0" u="none" baseline="0" dirty="0"/>
              <a:t>CCNUCC. 2013. </a:t>
            </a:r>
            <a:r>
              <a:rPr lang="fr" sz="1400" b="0" i="0" u="none" baseline="0" dirty="0">
                <a:solidFill>
                  <a:schemeClr val="tx1"/>
                </a:solidFill>
              </a:rPr>
              <a:t>Décision 11/CP.19. </a:t>
            </a:r>
            <a:r>
              <a:rPr lang="fr" sz="1400" b="0" i="0" u="none" baseline="0" dirty="0"/>
              <a:t>Modalités de fonctionnement des systèmes nationaux de surveillance des forêts. </a:t>
            </a:r>
            <a:r>
              <a:rPr lang="fr" sz="1400" b="0" i="0" u="sng" baseline="0" dirty="0">
                <a:hlinkClick r:id="rId3"/>
              </a:rPr>
              <a:t>http://</a:t>
            </a:r>
            <a:r>
              <a:rPr lang="fr" sz="1400" b="0" i="0" u="sng" baseline="0" dirty="0" smtClean="0">
                <a:hlinkClick r:id="rId3"/>
              </a:rPr>
              <a:t>unfccc.int/resource/docs/2013/cop19/fre/10a01f.pdf#page = 34</a:t>
            </a:r>
            <a:endParaRPr lang="fr" sz="1400" b="0" i="0" u="none" baseline="0" dirty="0"/>
          </a:p>
          <a:p>
            <a:pPr marL="252413" lvl="1" indent="-252413" algn="l" rtl="0">
              <a:lnSpc>
                <a:spcPct val="100000"/>
              </a:lnSpc>
              <a:spcBef>
                <a:spcPts val="1200"/>
              </a:spcBef>
              <a:buSzPct val="140000"/>
              <a:buFont typeface="Wingdings" pitchFamily="2" charset="2"/>
              <a:buChar char="§"/>
            </a:pPr>
            <a:r>
              <a:rPr lang="fr" sz="1400" b="0" i="0" u="none" baseline="0" dirty="0"/>
              <a:t>CCNUCC. 2010. Décision 1/CP.16. Les accords de Cancún. </a:t>
            </a:r>
            <a:r>
              <a:rPr lang="fr" sz="1400" dirty="0"/>
              <a:t/>
            </a:r>
            <a:br>
              <a:rPr lang="fr" sz="1400" dirty="0"/>
            </a:br>
            <a:r>
              <a:rPr lang="fr" sz="1400" b="0" i="0" u="sng" baseline="0" dirty="0">
                <a:hlinkClick r:id="rId4"/>
              </a:rPr>
              <a:t>http://</a:t>
            </a:r>
            <a:r>
              <a:rPr lang="fr" sz="1400" b="0" i="0" u="sng" baseline="0" dirty="0" smtClean="0">
                <a:hlinkClick r:id="rId4"/>
              </a:rPr>
              <a:t>unfccc.int/resource/docs/2010/cop16/fre/07a01f.pdf#page = 2</a:t>
            </a:r>
            <a:endParaRPr lang="fr" sz="1400" b="0" i="0" u="none" baseline="0" dirty="0"/>
          </a:p>
          <a:p>
            <a:pPr marL="252413" lvl="1" indent="-252413" algn="l" rtl="0">
              <a:lnSpc>
                <a:spcPct val="100000"/>
              </a:lnSpc>
              <a:spcBef>
                <a:spcPts val="1200"/>
              </a:spcBef>
              <a:buSzPct val="140000"/>
              <a:buFont typeface="Wingdings" pitchFamily="2" charset="2"/>
              <a:buChar char="§"/>
            </a:pPr>
            <a:r>
              <a:rPr lang="fr" sz="1400" b="0" i="0" u="none" baseline="0" dirty="0"/>
              <a:t>CCNUCC. 2009. Décision 4/CP.15. Principes méthodologiques concernant les activités liées à la réduction des émissions… </a:t>
            </a:r>
            <a:r>
              <a:rPr lang="fr" sz="1400" b="0" i="0" u="none" baseline="0" dirty="0" smtClean="0"/>
              <a:t>dans </a:t>
            </a:r>
            <a:r>
              <a:rPr lang="fr" sz="1400" b="0" i="0" u="none" baseline="0" dirty="0"/>
              <a:t>les pays en développement.</a:t>
            </a:r>
            <a:r>
              <a:rPr lang="fr" sz="1400" dirty="0"/>
              <a:t/>
            </a:r>
            <a:br>
              <a:rPr lang="fr" sz="1400" dirty="0"/>
            </a:br>
            <a:r>
              <a:rPr lang="fr" sz="1400" b="0" i="0" u="sng" baseline="0" dirty="0">
                <a:hlinkClick r:id="rId5"/>
              </a:rPr>
              <a:t>http://</a:t>
            </a:r>
            <a:r>
              <a:rPr lang="fr" sz="1400" b="0" i="0" u="sng" baseline="0" dirty="0" smtClean="0">
                <a:hlinkClick r:id="rId5"/>
              </a:rPr>
              <a:t>unfccc.int/resource/docs/2009/cop15/fre/11a01f.pdf#page = 12</a:t>
            </a:r>
            <a:endParaRPr lang="fr" sz="1400" dirty="0"/>
          </a:p>
          <a:p>
            <a:pPr marL="252413" lvl="1" indent="-252413" algn="l" rtl="0">
              <a:lnSpc>
                <a:spcPct val="100000"/>
              </a:lnSpc>
              <a:spcBef>
                <a:spcPts val="1200"/>
              </a:spcBef>
              <a:buSzPct val="140000"/>
              <a:buFont typeface="Wingdings" pitchFamily="2" charset="2"/>
              <a:buChar char="§"/>
            </a:pPr>
            <a:r>
              <a:rPr lang="fr" sz="1400" b="0" i="0" u="none" baseline="0" dirty="0"/>
              <a:t>ONU-REDD 2013. Systèmes nationaux de surveillance des </a:t>
            </a:r>
            <a:r>
              <a:rPr lang="fr" sz="1400" b="0" i="0" u="none" baseline="0" dirty="0" smtClean="0"/>
              <a:t>forêts : </a:t>
            </a:r>
            <a:r>
              <a:rPr lang="fr" sz="1400" b="0" i="0" u="none" baseline="0" dirty="0"/>
              <a:t>suivi et mesure, notification et vérification (S-MNV) dans le contexte des activités </a:t>
            </a:r>
            <a:r>
              <a:rPr lang="en-AU" sz="1400" b="0" i="0" u="none" baseline="0" dirty="0" smtClean="0"/>
              <a:t>REDD+</a:t>
            </a:r>
            <a:r>
              <a:rPr lang="fr" sz="1400" b="0" i="0" u="none" baseline="0" dirty="0" smtClean="0"/>
              <a:t>.</a:t>
            </a:r>
            <a:endParaRPr lang="fr" sz="1400" dirty="0"/>
          </a:p>
          <a:p>
            <a:pPr marL="252413" lvl="1" indent="-252413" algn="l" rtl="0">
              <a:lnSpc>
                <a:spcPct val="100000"/>
              </a:lnSpc>
              <a:spcBef>
                <a:spcPts val="1200"/>
              </a:spcBef>
              <a:buSzPct val="140000"/>
              <a:buFont typeface="Wingdings" pitchFamily="2" charset="2"/>
              <a:buChar char="§"/>
            </a:pPr>
            <a:r>
              <a:rPr lang="fr" sz="1400" b="0" i="0" u="none" baseline="0" dirty="0"/>
              <a:t>GFOI. 2014. Integrating Remote-sensing and Ground-based Observations for Estimation of Emissions and Removals of Greenhouse Gases in </a:t>
            </a:r>
            <a:r>
              <a:rPr lang="fr" sz="1400" b="0" i="0" u="none" baseline="0" dirty="0" smtClean="0"/>
              <a:t>Forests : </a:t>
            </a:r>
            <a:r>
              <a:rPr lang="fr" sz="1400" b="0" i="0" u="none" baseline="0" dirty="0"/>
              <a:t>Methods and Guidance from the Global Forest Observation Initiative (MGD). </a:t>
            </a:r>
            <a:r>
              <a:rPr lang="fr" sz="1400" b="0" i="0" u="none" baseline="0" dirty="0" smtClean="0"/>
              <a:t>Section 1.4</a:t>
            </a:r>
            <a:endParaRPr lang="fr" sz="1400" b="0" i="0" u="none" baseline="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137436"/>
          </a:xfrm>
        </p:spPr>
        <p:txBody>
          <a:bodyPr/>
          <a:lstStyle/>
          <a:p>
            <a:pPr algn="l" rtl="0"/>
            <a:r>
              <a:rPr lang="fr" sz="2800" b="0" i="0" u="none" baseline="0" dirty="0"/>
              <a:t>Renforcement des capacités techniques </a:t>
            </a:r>
            <a:r>
              <a:rPr lang="fr" sz="2800" b="0" i="0" u="none" baseline="0" dirty="0" smtClean="0"/>
              <a:t/>
            </a:r>
            <a:br>
              <a:rPr lang="fr" sz="2800" b="0" i="0" u="none" baseline="0" dirty="0" smtClean="0"/>
            </a:br>
            <a:r>
              <a:rPr lang="fr" sz="2800" b="0" i="0" u="none" baseline="0" dirty="0" smtClean="0"/>
              <a:t>et </a:t>
            </a:r>
            <a:r>
              <a:rPr lang="fr" sz="2800" b="0" i="0" u="none" baseline="0" dirty="0"/>
              <a:t>institutionnelles</a:t>
            </a:r>
            <a:endParaRPr lang="fr" sz="2800" dirty="0"/>
          </a:p>
        </p:txBody>
      </p:sp>
      <p:sp>
        <p:nvSpPr>
          <p:cNvPr id="3" name="Tijdelijke aanduiding voor tekst 2"/>
          <p:cNvSpPr>
            <a:spLocks noGrp="1"/>
          </p:cNvSpPr>
          <p:nvPr>
            <p:ph type="body" sz="quarter" idx="10"/>
          </p:nvPr>
        </p:nvSpPr>
        <p:spPr>
          <a:xfrm>
            <a:off x="421200" y="1689431"/>
            <a:ext cx="8521188" cy="3735874"/>
          </a:xfrm>
        </p:spPr>
        <p:txBody>
          <a:bodyPr/>
          <a:lstStyle/>
          <a:p>
            <a:pPr algn="l" rtl="0"/>
            <a:r>
              <a:rPr lang="fr" b="0" i="0" u="none" baseline="0" dirty="0"/>
              <a:t>Les transferts de technologies des pays développés sont encouragés.</a:t>
            </a:r>
            <a:endParaRPr lang="fr" dirty="0"/>
          </a:p>
          <a:p>
            <a:pPr algn="l" rtl="0"/>
            <a:r>
              <a:rPr lang="fr" b="0" i="0" u="none" baseline="0" dirty="0"/>
              <a:t>Le renforcement des capacités techniques et institutionnelles concernant les SNSF devrait tenir compte </a:t>
            </a:r>
            <a:r>
              <a:rPr lang="fr" b="0" i="0" u="none" baseline="0" dirty="0" smtClean="0"/>
              <a:t>des :</a:t>
            </a:r>
            <a:endParaRPr lang="fr" b="0" i="0" u="none" baseline="0" dirty="0"/>
          </a:p>
          <a:p>
            <a:pPr marL="712788" lvl="1" indent="-261938" algn="l" rtl="0">
              <a:lnSpc>
                <a:spcPct val="100000"/>
              </a:lnSpc>
            </a:pPr>
            <a:r>
              <a:rPr lang="fr" sz="2000" b="0" i="0" u="none" baseline="0" dirty="0"/>
              <a:t>Circonstances nationales (types de forêts, mécanismes institutionnels, économie, culture)</a:t>
            </a:r>
          </a:p>
          <a:p>
            <a:pPr marL="712788" lvl="1" indent="-261938" algn="l" rtl="0">
              <a:lnSpc>
                <a:spcPct val="100000"/>
              </a:lnSpc>
            </a:pPr>
            <a:r>
              <a:rPr lang="fr" sz="2000" b="0" i="0" u="none" baseline="0" dirty="0"/>
              <a:t>Facteurs de déboisement (</a:t>
            </a:r>
            <a:r>
              <a:rPr lang="fr" sz="2000" b="0" i="0" u="none" baseline="0" dirty="0">
                <a:solidFill>
                  <a:schemeClr val="accent4"/>
                </a:solidFill>
              </a:rPr>
              <a:t>voir le Module 1.3</a:t>
            </a:r>
            <a:r>
              <a:rPr lang="fr" sz="2000" b="0" i="0" u="none" baseline="0" dirty="0"/>
              <a:t>)</a:t>
            </a:r>
            <a:endParaRPr lang="fr" sz="2000" dirty="0"/>
          </a:p>
          <a:p>
            <a:pPr marL="712788" lvl="1" indent="-261938" algn="l" rtl="0">
              <a:lnSpc>
                <a:spcPct val="100000"/>
              </a:lnSpc>
            </a:pPr>
            <a:r>
              <a:rPr lang="fr" sz="2000" b="0" i="0" u="none" baseline="0" dirty="0"/>
              <a:t>Capacités existantes</a:t>
            </a:r>
            <a:endParaRPr lang="fr" sz="2000" dirty="0"/>
          </a:p>
        </p:txBody>
      </p:sp>
    </p:spTree>
    <p:extLst>
      <p:ext uri="{BB962C8B-B14F-4D97-AF65-F5344CB8AC3E}">
        <p14:creationId xmlns:p14="http://schemas.microsoft.com/office/powerpoint/2010/main" val="15449375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145388"/>
          </a:xfrm>
        </p:spPr>
        <p:txBody>
          <a:bodyPr/>
          <a:lstStyle/>
          <a:p>
            <a:pPr algn="l" rtl="0"/>
            <a:r>
              <a:rPr lang="fr" sz="2800" b="0" i="0" u="none" baseline="0" dirty="0"/>
              <a:t>Amélioration des capacités des SNSF grâce </a:t>
            </a:r>
            <a:r>
              <a:rPr lang="fr" sz="2800" b="0" i="0" u="none" baseline="0" dirty="0" smtClean="0"/>
              <a:t/>
            </a:r>
            <a:br>
              <a:rPr lang="fr" sz="2800" b="0" i="0" u="none" baseline="0" dirty="0" smtClean="0"/>
            </a:br>
            <a:r>
              <a:rPr lang="fr" sz="2800" b="0" i="0" u="none" baseline="0" dirty="0" smtClean="0"/>
              <a:t>à </a:t>
            </a:r>
            <a:r>
              <a:rPr lang="fr" sz="2800" b="0" i="0" u="none" baseline="0" dirty="0"/>
              <a:t>la mise en œuvre par phases de </a:t>
            </a:r>
            <a:r>
              <a:rPr lang="en-AU" sz="2800" b="0" i="0" u="none" baseline="0" dirty="0" smtClean="0"/>
              <a:t>REDD+</a:t>
            </a:r>
            <a:endParaRPr lang="fr" sz="2800" dirty="0"/>
          </a:p>
        </p:txBody>
      </p:sp>
      <p:sp>
        <p:nvSpPr>
          <p:cNvPr id="3" name="Tijdelijke aanduiding voor tekst 2"/>
          <p:cNvSpPr>
            <a:spLocks noGrp="1"/>
          </p:cNvSpPr>
          <p:nvPr>
            <p:ph type="body" sz="quarter" idx="10"/>
          </p:nvPr>
        </p:nvSpPr>
        <p:spPr>
          <a:xfrm>
            <a:off x="392625" y="1403026"/>
            <a:ext cx="8521188" cy="4713566"/>
          </a:xfrm>
        </p:spPr>
        <p:txBody>
          <a:bodyPr/>
          <a:lstStyle/>
          <a:p>
            <a:pPr marL="0" indent="0" algn="l" rtl="0">
              <a:buNone/>
            </a:pPr>
            <a:r>
              <a:rPr lang="fr" sz="1800" b="0" i="0" u="none" baseline="0" dirty="0"/>
              <a:t>Les SNSF peuvent être mis en œuvre dès la phase 1 et jusqu’à la phase 3 de </a:t>
            </a:r>
            <a:r>
              <a:rPr lang="en-AU" sz="1800" b="0" i="0" u="none" baseline="0" dirty="0" smtClean="0"/>
              <a:t>REDD+</a:t>
            </a:r>
            <a:r>
              <a:rPr lang="fr" sz="1800" b="0" i="0" u="none" baseline="0" dirty="0" smtClean="0"/>
              <a:t>, </a:t>
            </a:r>
            <a:r>
              <a:rPr lang="fr" sz="1800" b="0" i="0" u="none" baseline="0" dirty="0"/>
              <a:t>avec des améliorations progressives</a:t>
            </a:r>
            <a:endParaRPr lang="fr" sz="1800" dirty="0"/>
          </a:p>
        </p:txBody>
      </p:sp>
      <p:graphicFrame>
        <p:nvGraphicFramePr>
          <p:cNvPr id="4" name="Tabel 3"/>
          <p:cNvGraphicFramePr>
            <a:graphicFrameLocks noGrp="1"/>
          </p:cNvGraphicFramePr>
          <p:nvPr>
            <p:extLst>
              <p:ext uri="{D42A27DB-BD31-4B8C-83A1-F6EECF244321}">
                <p14:modId xmlns:p14="http://schemas.microsoft.com/office/powerpoint/2010/main" val="1572752612"/>
              </p:ext>
            </p:extLst>
          </p:nvPr>
        </p:nvGraphicFramePr>
        <p:xfrm>
          <a:off x="238540" y="2193098"/>
          <a:ext cx="8694799" cy="3786283"/>
        </p:xfrm>
        <a:graphic>
          <a:graphicData uri="http://schemas.openxmlformats.org/drawingml/2006/table">
            <a:tbl>
              <a:tblPr firstRow="1" firstCol="1" bandRow="1" bandCol="1">
                <a:tableStyleId>{7E9639D4-E3E2-4D34-9284-5A2195B3D0D7}</a:tableStyleId>
              </a:tblPr>
              <a:tblGrid>
                <a:gridCol w="1025724"/>
                <a:gridCol w="1634002"/>
                <a:gridCol w="3625815"/>
                <a:gridCol w="2409258"/>
              </a:tblGrid>
              <a:tr h="321335">
                <a:tc gridSpan="2">
                  <a:txBody>
                    <a:bodyPr/>
                    <a:lstStyle/>
                    <a:p>
                      <a:pPr algn="l" rtl="0"/>
                      <a:r>
                        <a:rPr lang="fr" sz="1400" b="1" i="0" u="none" baseline="0" dirty="0"/>
                        <a:t>Phase de mise en œuvre</a:t>
                      </a:r>
                      <a:endParaRPr lang="fr" sz="1400" noProof="0" dirty="0"/>
                    </a:p>
                  </a:txBody>
                  <a:tcPr/>
                </a:tc>
                <a:tc hMerge="1">
                  <a:txBody>
                    <a:bodyPr/>
                    <a:lstStyle/>
                    <a:p>
                      <a:endParaRPr lang="fr" sz="1400" dirty="0"/>
                    </a:p>
                  </a:txBody>
                  <a:tcPr/>
                </a:tc>
                <a:tc>
                  <a:txBody>
                    <a:bodyPr/>
                    <a:lstStyle/>
                    <a:p>
                      <a:pPr algn="l" rtl="0"/>
                      <a:r>
                        <a:rPr lang="fr" sz="1400" b="1" i="0" u="none" baseline="0"/>
                        <a:t>Caractéristiques</a:t>
                      </a:r>
                      <a:endParaRPr lang="fr" sz="1400" noProof="0" dirty="0"/>
                    </a:p>
                  </a:txBody>
                  <a:tcPr/>
                </a:tc>
                <a:tc>
                  <a:txBody>
                    <a:bodyPr/>
                    <a:lstStyle/>
                    <a:p>
                      <a:pPr algn="l" rtl="0"/>
                      <a:r>
                        <a:rPr lang="fr" sz="1400" b="1" i="0" u="none" baseline="0"/>
                        <a:t>Activités MNV</a:t>
                      </a:r>
                      <a:endParaRPr lang="fr" sz="1400" noProof="0" dirty="0"/>
                    </a:p>
                  </a:txBody>
                  <a:tcPr/>
                </a:tc>
              </a:tr>
              <a:tr h="829065">
                <a:tc>
                  <a:txBody>
                    <a:bodyPr/>
                    <a:lstStyle/>
                    <a:p>
                      <a:pPr algn="l" rtl="0"/>
                      <a:r>
                        <a:rPr lang="fr" sz="1200" b="1" i="0" u="none" baseline="0"/>
                        <a:t>Phase 1</a:t>
                      </a:r>
                      <a:endParaRPr lang="fr" sz="1200" noProof="0" dirty="0"/>
                    </a:p>
                  </a:txBody>
                  <a:tcPr/>
                </a:tc>
                <a:tc>
                  <a:txBody>
                    <a:bodyPr/>
                    <a:lstStyle/>
                    <a:p>
                      <a:pPr algn="l" rtl="0"/>
                      <a:r>
                        <a:rPr lang="fr" sz="1200" b="0" i="0" u="none" baseline="0"/>
                        <a:t>Préparation</a:t>
                      </a:r>
                      <a:endParaRPr lang="fr" sz="1200" noProof="0" dirty="0"/>
                    </a:p>
                  </a:txBody>
                  <a:tcPr/>
                </a:tc>
                <a:tc>
                  <a:txBody>
                    <a:bodyPr/>
                    <a:lstStyle/>
                    <a:p>
                      <a:pPr algn="l" rtl="0"/>
                      <a:r>
                        <a:rPr lang="fr" sz="1200" b="0" i="0" u="none" baseline="0"/>
                        <a:t>Formulation de stratégies ou de plans d’action nationaux, élaboration de politiques et mesures et renforcement des capacités</a:t>
                      </a:r>
                      <a:endParaRPr lang="fr" sz="1200" noProof="0" dirty="0"/>
                    </a:p>
                  </a:txBody>
                  <a:tcPr/>
                </a:tc>
                <a:tc>
                  <a:txBody>
                    <a:bodyPr/>
                    <a:lstStyle/>
                    <a:p>
                      <a:pPr algn="l" rtl="0"/>
                      <a:r>
                        <a:rPr lang="fr" sz="1200" b="0" i="0" u="none" baseline="0"/>
                        <a:t>Évaluation des besoins de développement des </a:t>
                      </a:r>
                      <a:r>
                        <a:rPr lang="fr" sz="1200" b="0" i="0" u="none" baseline="0" smtClean="0"/>
                        <a:t>capacités ; </a:t>
                      </a:r>
                      <a:r>
                        <a:rPr lang="fr" sz="1200" b="0" i="0" u="none" baseline="0"/>
                        <a:t>élaboration d’une feuille de route</a:t>
                      </a:r>
                      <a:endParaRPr lang="fr" sz="1200" noProof="0" dirty="0"/>
                    </a:p>
                  </a:txBody>
                  <a:tcPr/>
                </a:tc>
              </a:tr>
              <a:tr h="1381776">
                <a:tc>
                  <a:txBody>
                    <a:bodyPr/>
                    <a:lstStyle/>
                    <a:p>
                      <a:pPr algn="l" rtl="0"/>
                      <a:r>
                        <a:rPr lang="fr" sz="1200" b="1" i="0" u="none" baseline="0"/>
                        <a:t>Phase 2</a:t>
                      </a:r>
                      <a:endParaRPr lang="fr" sz="1200" noProof="0" dirty="0"/>
                    </a:p>
                  </a:txBody>
                  <a:tcPr/>
                </a:tc>
                <a:tc>
                  <a:txBody>
                    <a:bodyPr/>
                    <a:lstStyle/>
                    <a:p>
                      <a:pPr algn="l" rtl="0"/>
                      <a:r>
                        <a:rPr lang="fr" sz="1200" b="0" i="0" u="none" baseline="0"/>
                        <a:t>Transition, mise en œuvre et renforcement des capacités</a:t>
                      </a:r>
                      <a:endParaRPr lang="fr" sz="12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 sz="1200" b="0" i="0" u="none" baseline="0" dirty="0"/>
                        <a:t>Mise en œuvre de politiques et mesures nationales et de stratégies ou de plans d’action nationaux (poursuite du renforcement des capacités</a:t>
                      </a:r>
                      <a:r>
                        <a:rPr lang="fr" sz="1200" b="0" i="0" u="none" baseline="0" dirty="0" smtClean="0"/>
                        <a:t>) ; </a:t>
                      </a:r>
                      <a:r>
                        <a:rPr lang="fr" sz="1200" b="0" i="0" u="none" baseline="0" dirty="0"/>
                        <a:t>mise au point et transfert de technologies et activités de démonstration axées sur les résultats</a:t>
                      </a:r>
                    </a:p>
                    <a:p>
                      <a:pPr marL="0" marR="0" indent="0" algn="l" defTabSz="914400" rtl="0" eaLnBrk="1" fontAlgn="auto" latinLnBrk="0" hangingPunct="1">
                        <a:lnSpc>
                          <a:spcPct val="100000"/>
                        </a:lnSpc>
                        <a:spcBef>
                          <a:spcPts val="0"/>
                        </a:spcBef>
                        <a:spcAft>
                          <a:spcPts val="0"/>
                        </a:spcAft>
                        <a:buClrTx/>
                        <a:buSzTx/>
                        <a:buFontTx/>
                        <a:buNone/>
                        <a:tabLst/>
                        <a:defRPr/>
                      </a:pPr>
                      <a:endParaRPr lang="fr" sz="12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 sz="1200" b="0" i="0" u="none" baseline="0"/>
                        <a:t>Activités de </a:t>
                      </a:r>
                      <a:r>
                        <a:rPr lang="fr" sz="1200" b="0" i="0" u="none" baseline="0" smtClean="0"/>
                        <a:t>démonstration ; </a:t>
                      </a:r>
                      <a:r>
                        <a:rPr lang="fr" sz="1200" b="0" i="0" u="none" baseline="0"/>
                        <a:t>élaboration de systèmes de surveillance</a:t>
                      </a:r>
                      <a:endParaRPr lang="fr" sz="1200" noProof="0" dirty="0"/>
                    </a:p>
                  </a:txBody>
                  <a:tcPr/>
                </a:tc>
              </a:tr>
              <a:tr h="1254107">
                <a:tc>
                  <a:txBody>
                    <a:bodyPr/>
                    <a:lstStyle/>
                    <a:p>
                      <a:pPr algn="l" rtl="0"/>
                      <a:r>
                        <a:rPr lang="fr" sz="1200" b="1" i="0" u="none" baseline="0"/>
                        <a:t>Phase 3</a:t>
                      </a:r>
                      <a:endParaRPr lang="fr" sz="12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 sz="1200" b="0" i="0" u="none" baseline="0" dirty="0"/>
                        <a:t>Pleine mise en </a:t>
                      </a:r>
                      <a:r>
                        <a:rPr lang="fr" sz="1200" b="0" i="0" u="none" baseline="0" dirty="0" smtClean="0"/>
                        <a:t>œuvre</a:t>
                      </a:r>
                      <a:endParaRPr lang="fr" sz="12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 sz="1200" b="0" i="0" u="none" baseline="0" dirty="0"/>
                        <a:t>Mise en œuvre des politiques et mesures nationales à l’échelle du </a:t>
                      </a:r>
                      <a:r>
                        <a:rPr lang="fr" sz="1200" b="0" i="0" u="none" baseline="0" dirty="0" smtClean="0"/>
                        <a:t>territoire ; </a:t>
                      </a:r>
                      <a:r>
                        <a:rPr lang="fr" sz="1200" b="0" i="0" u="none" baseline="0" dirty="0"/>
                        <a:t>actions axées sur les résultats devant être intégralement mesurées, notifiées et vérifiées</a:t>
                      </a:r>
                      <a:endParaRPr lang="fr" sz="1200" noProof="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 sz="1200" b="0" i="0" u="none" baseline="0" dirty="0"/>
                        <a:t>Système national de surveillance des </a:t>
                      </a:r>
                      <a:r>
                        <a:rPr lang="fr" sz="1200" b="0" i="0" u="none" baseline="0" dirty="0" smtClean="0"/>
                        <a:t>résultats ; </a:t>
                      </a:r>
                      <a:r>
                        <a:rPr lang="fr" sz="1200" dirty="0"/>
                        <a:t/>
                      </a:r>
                      <a:br>
                        <a:rPr lang="fr" sz="1200" dirty="0"/>
                      </a:br>
                      <a:r>
                        <a:rPr lang="fr" sz="1200" b="0" i="0" u="none" baseline="0" dirty="0"/>
                        <a:t>système MNV pleinement opérationnel pour notifier les résultats d’atténuation de </a:t>
                      </a:r>
                      <a:r>
                        <a:rPr lang="en-AU" sz="1200" b="0" i="0" u="none" baseline="0" dirty="0" smtClean="0"/>
                        <a:t>REDD+</a:t>
                      </a:r>
                      <a:r>
                        <a:rPr lang="fr" sz="1200" b="0" i="0" u="none" baseline="0" dirty="0" smtClean="0"/>
                        <a:t> en </a:t>
                      </a:r>
                      <a:r>
                        <a:rPr lang="fr" sz="1200" b="0" i="0" u="none" baseline="0" dirty="0"/>
                        <a:t>CO</a:t>
                      </a:r>
                      <a:r>
                        <a:rPr lang="fr" sz="1200" b="0" i="0" u="none" baseline="-25000" dirty="0"/>
                        <a:t>2</a:t>
                      </a:r>
                      <a:r>
                        <a:rPr lang="fr" sz="1200" b="0" i="0" u="none" baseline="0" dirty="0"/>
                        <a:t>e</a:t>
                      </a:r>
                      <a:endParaRPr lang="fr" sz="1200" noProof="0" dirty="0"/>
                    </a:p>
                  </a:txBody>
                  <a:tcPr/>
                </a:tc>
              </a:tr>
            </a:tbl>
          </a:graphicData>
        </a:graphic>
      </p:graphicFrame>
    </p:spTree>
    <p:extLst>
      <p:ext uri="{BB962C8B-B14F-4D97-AF65-F5344CB8AC3E}">
        <p14:creationId xmlns:p14="http://schemas.microsoft.com/office/powerpoint/2010/main" val="22452461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2150" y="230188"/>
            <a:ext cx="8632288" cy="636504"/>
          </a:xfrm>
        </p:spPr>
        <p:txBody>
          <a:bodyPr/>
          <a:lstStyle/>
          <a:p>
            <a:pPr algn="l" rtl="0"/>
            <a:r>
              <a:rPr lang="fr" b="0" i="0" u="none" baseline="0" dirty="0"/>
              <a:t>Coordination de la MNV à différents niveaux</a:t>
            </a:r>
            <a:endParaRPr lang="fr" dirty="0"/>
          </a:p>
        </p:txBody>
      </p:sp>
      <p:sp>
        <p:nvSpPr>
          <p:cNvPr id="3" name="Tijdelijke aanduiding voor tekst 2"/>
          <p:cNvSpPr>
            <a:spLocks noGrp="1"/>
          </p:cNvSpPr>
          <p:nvPr>
            <p:ph type="body" sz="quarter" idx="10"/>
          </p:nvPr>
        </p:nvSpPr>
        <p:spPr>
          <a:xfrm>
            <a:off x="421200" y="993914"/>
            <a:ext cx="8521188" cy="4970692"/>
          </a:xfrm>
        </p:spPr>
        <p:txBody>
          <a:bodyPr/>
          <a:lstStyle/>
          <a:p>
            <a:pPr algn="l" rtl="0">
              <a:lnSpc>
                <a:spcPct val="100000"/>
              </a:lnSpc>
              <a:spcBef>
                <a:spcPct val="35000"/>
              </a:spcBef>
            </a:pPr>
            <a:r>
              <a:rPr lang="fr" sz="2000" b="1" i="0" u="none" baseline="0" dirty="0"/>
              <a:t>Aide </a:t>
            </a:r>
            <a:r>
              <a:rPr lang="fr" sz="2000" b="1" i="0" u="none" baseline="0" dirty="0" smtClean="0"/>
              <a:t>internationale :</a:t>
            </a:r>
            <a:endParaRPr lang="fr" sz="2000" b="1" i="0" u="none" baseline="0" dirty="0"/>
          </a:p>
          <a:p>
            <a:pPr lvl="1" algn="l" rtl="0">
              <a:lnSpc>
                <a:spcPct val="100000"/>
              </a:lnSpc>
              <a:spcBef>
                <a:spcPts val="1200"/>
              </a:spcBef>
            </a:pPr>
            <a:r>
              <a:rPr lang="fr" sz="1800" b="0" i="0" u="none" baseline="0" dirty="0"/>
              <a:t>Coopération Sud-Sud</a:t>
            </a:r>
          </a:p>
          <a:p>
            <a:pPr lvl="1" algn="l" rtl="0">
              <a:lnSpc>
                <a:spcPct val="100000"/>
              </a:lnSpc>
              <a:spcBef>
                <a:spcPts val="1200"/>
              </a:spcBef>
            </a:pPr>
            <a:r>
              <a:rPr lang="fr" sz="1800" b="0" i="0" u="none" baseline="0" dirty="0"/>
              <a:t>Donateurs et agences/organisations d’aide</a:t>
            </a:r>
          </a:p>
          <a:p>
            <a:pPr lvl="1" algn="l" rtl="0">
              <a:lnSpc>
                <a:spcPct val="100000"/>
              </a:lnSpc>
              <a:spcBef>
                <a:spcPts val="1200"/>
              </a:spcBef>
            </a:pPr>
            <a:r>
              <a:rPr lang="fr" sz="1800" b="0" i="0" u="none" baseline="0" dirty="0"/>
              <a:t>Communauté technique fournissant des conseils</a:t>
            </a:r>
          </a:p>
          <a:p>
            <a:pPr algn="l" rtl="0">
              <a:lnSpc>
                <a:spcPct val="100000"/>
              </a:lnSpc>
              <a:spcBef>
                <a:spcPct val="35000"/>
              </a:spcBef>
            </a:pPr>
            <a:r>
              <a:rPr lang="fr" sz="2000" b="1" i="0" u="none" baseline="0" dirty="0"/>
              <a:t>Stratégie nationale et élaboration de la </a:t>
            </a:r>
            <a:r>
              <a:rPr lang="fr" sz="2000" b="1" i="0" u="none" baseline="0" dirty="0" smtClean="0"/>
              <a:t>MNV :</a:t>
            </a:r>
            <a:endParaRPr lang="fr" sz="2000" b="1" i="0" u="none" baseline="0" dirty="0"/>
          </a:p>
          <a:p>
            <a:pPr lvl="1" algn="l" rtl="0">
              <a:lnSpc>
                <a:spcPct val="100000"/>
              </a:lnSpc>
              <a:spcBef>
                <a:spcPct val="35000"/>
              </a:spcBef>
            </a:pPr>
            <a:r>
              <a:rPr lang="fr" sz="1800" b="0" i="0" u="none" baseline="0" dirty="0"/>
              <a:t>Feuille de route de la MNV et priorités stratégiques</a:t>
            </a:r>
          </a:p>
          <a:p>
            <a:pPr lvl="1" algn="l" rtl="0">
              <a:lnSpc>
                <a:spcPct val="100000"/>
              </a:lnSpc>
              <a:spcBef>
                <a:spcPct val="35000"/>
              </a:spcBef>
            </a:pPr>
            <a:r>
              <a:rPr lang="fr" sz="1800" b="0" i="0" u="none" baseline="0" dirty="0"/>
              <a:t>Cadre institutionnel et partenariats intersectoriels</a:t>
            </a:r>
          </a:p>
          <a:p>
            <a:pPr lvl="1" algn="l" rtl="0">
              <a:lnSpc>
                <a:spcPct val="100000"/>
              </a:lnSpc>
              <a:spcBef>
                <a:spcPct val="35000"/>
              </a:spcBef>
            </a:pPr>
            <a:r>
              <a:rPr lang="fr" sz="1800" b="0" i="0" u="none" baseline="0" dirty="0"/>
              <a:t>Maximisation des retombées nationales de l’aide multidonateurs</a:t>
            </a:r>
          </a:p>
          <a:p>
            <a:pPr algn="l" rtl="0">
              <a:lnSpc>
                <a:spcPct val="100000"/>
              </a:lnSpc>
              <a:spcBef>
                <a:spcPct val="35000"/>
              </a:spcBef>
            </a:pPr>
            <a:r>
              <a:rPr lang="fr" sz="2000" b="1" i="0" u="none" baseline="0" dirty="0"/>
              <a:t>Mise en œuvre </a:t>
            </a:r>
            <a:r>
              <a:rPr lang="fr" sz="2000" b="1" i="0" u="none" baseline="0" dirty="0" smtClean="0"/>
              <a:t>infranationale :</a:t>
            </a:r>
            <a:endParaRPr lang="fr" sz="2000" b="1" i="0" u="none" baseline="0" dirty="0"/>
          </a:p>
          <a:p>
            <a:pPr lvl="1" algn="l" rtl="0">
              <a:lnSpc>
                <a:spcPct val="100000"/>
              </a:lnSpc>
              <a:spcBef>
                <a:spcPct val="35000"/>
              </a:spcBef>
            </a:pPr>
            <a:r>
              <a:rPr lang="fr" sz="1800" b="0" i="0" u="none" baseline="0" dirty="0"/>
              <a:t>Participation des parties prenantes à la </a:t>
            </a:r>
            <a:r>
              <a:rPr lang="fr" sz="1800" b="0" i="0" u="none" baseline="0" dirty="0" smtClean="0"/>
              <a:t>MNV</a:t>
            </a:r>
            <a:endParaRPr lang="fr" sz="1800" b="0" i="0" u="none" baseline="0" dirty="0"/>
          </a:p>
          <a:p>
            <a:pPr lvl="1" algn="l" rtl="0">
              <a:lnSpc>
                <a:spcPct val="100000"/>
              </a:lnSpc>
              <a:spcBef>
                <a:spcPct val="35000"/>
              </a:spcBef>
            </a:pPr>
            <a:r>
              <a:rPr lang="fr" sz="1800" b="0" i="0" u="none" baseline="0" dirty="0"/>
              <a:t>Établissement de liens entre la surveillance et la vérification nationales et locales</a:t>
            </a:r>
          </a:p>
          <a:p>
            <a:pPr algn="l" rtl="0">
              <a:lnSpc>
                <a:spcPct val="100000"/>
              </a:lnSpc>
            </a:pPr>
            <a:endParaRPr lang="fr"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596748"/>
          </a:xfrm>
        </p:spPr>
        <p:txBody>
          <a:bodyPr/>
          <a:lstStyle/>
          <a:p>
            <a:pPr algn="l" rtl="0"/>
            <a:r>
              <a:rPr lang="fr" b="0" i="0" u="none" baseline="0" dirty="0"/>
              <a:t>Cadre institutionnel</a:t>
            </a:r>
            <a:endParaRPr lang="fr" dirty="0"/>
          </a:p>
        </p:txBody>
      </p:sp>
      <p:sp>
        <p:nvSpPr>
          <p:cNvPr id="3" name="Tijdelijke aanduiding voor tekst 2"/>
          <p:cNvSpPr>
            <a:spLocks noGrp="1"/>
          </p:cNvSpPr>
          <p:nvPr>
            <p:ph type="body" sz="quarter" idx="10"/>
          </p:nvPr>
        </p:nvSpPr>
        <p:spPr>
          <a:xfrm>
            <a:off x="421200" y="1113183"/>
            <a:ext cx="8521188" cy="5080020"/>
          </a:xfrm>
        </p:spPr>
        <p:txBody>
          <a:bodyPr/>
          <a:lstStyle/>
          <a:p>
            <a:pPr algn="l" rtl="0">
              <a:spcBef>
                <a:spcPts val="600"/>
              </a:spcBef>
            </a:pPr>
            <a:r>
              <a:rPr lang="fr" sz="1500" b="0" i="0" u="none" baseline="0" dirty="0"/>
              <a:t>Créer un </a:t>
            </a:r>
            <a:r>
              <a:rPr lang="fr" sz="1500" b="1" i="0" u="none" baseline="0" dirty="0"/>
              <a:t>solide cadre institutionnel</a:t>
            </a:r>
            <a:r>
              <a:rPr lang="fr" sz="1500" b="0" i="0" u="none" baseline="0" dirty="0"/>
              <a:t> favorable à la mise en œuvre de </a:t>
            </a:r>
            <a:r>
              <a:rPr lang="en-AU" sz="1500" b="0" i="0" u="none" baseline="0" dirty="0" smtClean="0"/>
              <a:t>REDD+</a:t>
            </a:r>
            <a:r>
              <a:rPr lang="fr" sz="1500" b="0" i="0" u="none" baseline="0" dirty="0" smtClean="0"/>
              <a:t>.</a:t>
            </a:r>
            <a:endParaRPr lang="fr" sz="1500" b="0" i="0" u="none" baseline="0" dirty="0"/>
          </a:p>
          <a:p>
            <a:pPr algn="l" rtl="0">
              <a:spcBef>
                <a:spcPts val="600"/>
              </a:spcBef>
            </a:pPr>
            <a:r>
              <a:rPr lang="fr" sz="1500" b="0" i="0" u="none" baseline="0" dirty="0"/>
              <a:t>Établir et maintenir </a:t>
            </a:r>
            <a:r>
              <a:rPr lang="fr" sz="1500" b="1" i="0" u="none" baseline="0" dirty="0"/>
              <a:t>des partenariats et une coopération</a:t>
            </a:r>
            <a:r>
              <a:rPr lang="fr" sz="1500" b="0" i="0" u="none" baseline="0" dirty="0"/>
              <a:t> à tous les niveaux.</a:t>
            </a:r>
          </a:p>
          <a:p>
            <a:pPr algn="l" rtl="0">
              <a:spcBef>
                <a:spcPts val="600"/>
              </a:spcBef>
            </a:pPr>
            <a:r>
              <a:rPr lang="fr" sz="1500" b="1" i="0" u="none" baseline="0" dirty="0"/>
              <a:t>Coordonner et intégrer</a:t>
            </a:r>
            <a:r>
              <a:rPr lang="fr" sz="1500" b="0" i="0" u="none" baseline="0" dirty="0"/>
              <a:t> les séries de données nationales par le biais d’un comité technique national de haut niveau.</a:t>
            </a:r>
          </a:p>
          <a:p>
            <a:pPr algn="l" rtl="0">
              <a:spcBef>
                <a:spcPts val="600"/>
              </a:spcBef>
            </a:pPr>
            <a:r>
              <a:rPr lang="fr" sz="1500" b="0" i="0" u="none" baseline="0" dirty="0"/>
              <a:t>Élaborer un système et une infrastructure de </a:t>
            </a:r>
            <a:r>
              <a:rPr lang="fr" sz="1500" b="1" i="0" u="none" baseline="0" dirty="0"/>
              <a:t>gestion des données nationales</a:t>
            </a:r>
            <a:r>
              <a:rPr lang="fr" sz="1500" b="0" i="0" u="none" baseline="0" dirty="0"/>
              <a:t>.</a:t>
            </a:r>
          </a:p>
          <a:p>
            <a:pPr marL="0" indent="0" algn="l" rtl="0">
              <a:spcBef>
                <a:spcPts val="600"/>
              </a:spcBef>
              <a:buNone/>
            </a:pPr>
            <a:r>
              <a:rPr lang="fr" sz="1500" b="0" i="0" u="none" baseline="0" dirty="0"/>
              <a:t>	</a:t>
            </a:r>
            <a:r>
              <a:rPr lang="fr" sz="1500" b="0" i="0" u="none" baseline="0" dirty="0">
                <a:solidFill>
                  <a:schemeClr val="accent4"/>
                </a:solidFill>
                <a:sym typeface="Wingdings" panose="05000000000000000000" pitchFamily="2" charset="2"/>
              </a:rPr>
              <a:t> Voir le Module 3.1</a:t>
            </a:r>
            <a:endParaRPr lang="fr" sz="1500" dirty="0" smtClean="0">
              <a:solidFill>
                <a:schemeClr val="accent4"/>
              </a:solidFill>
            </a:endParaRPr>
          </a:p>
          <a:p>
            <a:pPr lvl="0" algn="l" rtl="0">
              <a:spcBef>
                <a:spcPts val="600"/>
              </a:spcBef>
            </a:pPr>
            <a:r>
              <a:rPr lang="fr" sz="1500" b="0" i="0" u="none" baseline="0" dirty="0"/>
              <a:t>Veiller à la pérennité des </a:t>
            </a:r>
            <a:r>
              <a:rPr lang="fr" sz="1500" b="1" i="0" u="none" baseline="0" dirty="0"/>
              <a:t>mécanismes de communication</a:t>
            </a:r>
            <a:r>
              <a:rPr lang="fr" sz="1500" b="0" i="0" u="none" baseline="0" dirty="0"/>
              <a:t> internes et nationaux.</a:t>
            </a:r>
          </a:p>
          <a:p>
            <a:pPr lvl="0" algn="l" rtl="0">
              <a:spcBef>
                <a:spcPts val="600"/>
              </a:spcBef>
            </a:pPr>
            <a:r>
              <a:rPr lang="fr" sz="1500" b="0" i="0" u="none" baseline="0" dirty="0"/>
              <a:t>Associer toutes les </a:t>
            </a:r>
            <a:r>
              <a:rPr lang="fr" sz="1500" b="1" i="0" u="none" baseline="0" dirty="0"/>
              <a:t>parties prenantes nationales </a:t>
            </a:r>
            <a:r>
              <a:rPr lang="fr" sz="1500" b="0" i="0" u="none" baseline="0" dirty="0"/>
              <a:t>intervenant dans la MNV et la mise en œuvre et les mécanismes de REDD pour veiller à la gestion et à l’échange ouverts et transparents des flux de données.</a:t>
            </a:r>
            <a:endParaRPr lang="fr" sz="1500" dirty="0" smtClean="0"/>
          </a:p>
          <a:p>
            <a:pPr algn="l" rtl="0">
              <a:spcBef>
                <a:spcPts val="600"/>
              </a:spcBef>
            </a:pPr>
            <a:r>
              <a:rPr lang="fr" sz="1500" b="0" i="0" u="none" baseline="0" dirty="0"/>
              <a:t>Faire participer la </a:t>
            </a:r>
            <a:r>
              <a:rPr lang="fr" sz="1500" b="1" i="0" u="none" baseline="0" dirty="0"/>
              <a:t>communauté locale et internationale</a:t>
            </a:r>
          </a:p>
          <a:p>
            <a:pPr algn="l" rtl="0">
              <a:spcBef>
                <a:spcPts val="600"/>
              </a:spcBef>
            </a:pPr>
            <a:r>
              <a:rPr lang="fr" sz="1500" b="0" i="0" u="none" baseline="0" dirty="0"/>
              <a:t>Définir clairement les </a:t>
            </a:r>
            <a:r>
              <a:rPr lang="fr" sz="1500" b="1" i="0" u="none" baseline="0" dirty="0"/>
              <a:t>rôles et </a:t>
            </a:r>
            <a:r>
              <a:rPr lang="fr" sz="1500" b="1" i="0" u="none" baseline="0" dirty="0" smtClean="0"/>
              <a:t>responsabilités</a:t>
            </a:r>
            <a:endParaRPr lang="fr" sz="1500" b="1"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4685" y="230188"/>
            <a:ext cx="8719753" cy="708066"/>
          </a:xfrm>
        </p:spPr>
        <p:txBody>
          <a:bodyPr/>
          <a:lstStyle/>
          <a:p>
            <a:pPr algn="l" rtl="0"/>
            <a:r>
              <a:rPr lang="fr" sz="2900" b="0" i="0" u="none" baseline="0" dirty="0"/>
              <a:t>Développement des capacités institutionnelles</a:t>
            </a:r>
            <a:endParaRPr lang="fr" sz="2900" dirty="0"/>
          </a:p>
        </p:txBody>
      </p:sp>
      <p:sp>
        <p:nvSpPr>
          <p:cNvPr id="3" name="Tijdelijke aanduiding voor tekst 2"/>
          <p:cNvSpPr>
            <a:spLocks noGrp="1"/>
          </p:cNvSpPr>
          <p:nvPr>
            <p:ph type="body" sz="quarter" idx="10"/>
          </p:nvPr>
        </p:nvSpPr>
        <p:spPr>
          <a:xfrm>
            <a:off x="421200" y="1160890"/>
            <a:ext cx="8521188" cy="4990669"/>
          </a:xfrm>
        </p:spPr>
        <p:txBody>
          <a:bodyPr/>
          <a:lstStyle/>
          <a:p>
            <a:pPr marL="450850" indent="-450850" algn="l" rtl="0">
              <a:lnSpc>
                <a:spcPct val="100000"/>
              </a:lnSpc>
              <a:spcBef>
                <a:spcPts val="300"/>
              </a:spcBef>
            </a:pPr>
            <a:r>
              <a:rPr lang="fr" sz="2000" b="0" i="0" u="none" baseline="0" dirty="0" smtClean="0">
                <a:latin typeface="+mj-lt"/>
              </a:rPr>
              <a:t>Un </a:t>
            </a:r>
            <a:r>
              <a:rPr lang="fr" sz="2000" b="0" i="0" u="none" baseline="0" dirty="0">
                <a:latin typeface="+mj-lt"/>
              </a:rPr>
              <a:t>niveau approprié de </a:t>
            </a:r>
            <a:r>
              <a:rPr lang="fr" sz="2000" b="1" i="0" u="none" baseline="0" dirty="0">
                <a:latin typeface="+mj-lt"/>
              </a:rPr>
              <a:t>capacités institutionnelles </a:t>
            </a:r>
            <a:r>
              <a:rPr lang="fr" sz="2000" b="0" i="0" u="none" baseline="0" dirty="0">
                <a:latin typeface="+mj-lt"/>
              </a:rPr>
              <a:t>nationales est nécessaire à l’établissement et au bon fonctionnement d’un système national de surveillance des forêts dans le cadre de </a:t>
            </a:r>
            <a:r>
              <a:rPr lang="en-AU" sz="2000" b="0" i="0" u="none" baseline="0" dirty="0" smtClean="0">
                <a:latin typeface="+mj-lt"/>
              </a:rPr>
              <a:t>REDD+</a:t>
            </a:r>
            <a:r>
              <a:rPr lang="fr" sz="2000" b="0" i="0" u="none" baseline="0" dirty="0" smtClean="0">
                <a:latin typeface="+mj-lt"/>
              </a:rPr>
              <a:t>.</a:t>
            </a:r>
            <a:endParaRPr lang="fr" sz="2000" b="0" i="0" u="none" baseline="0" dirty="0">
              <a:latin typeface="+mj-lt"/>
            </a:endParaRPr>
          </a:p>
          <a:p>
            <a:pPr marL="450850" indent="-450850" algn="l" rtl="0">
              <a:lnSpc>
                <a:spcPct val="100000"/>
              </a:lnSpc>
              <a:spcBef>
                <a:spcPts val="300"/>
              </a:spcBef>
            </a:pPr>
            <a:r>
              <a:rPr lang="fr" sz="2000" b="0" i="0" u="none" baseline="0" dirty="0">
                <a:latin typeface="+mj-lt"/>
              </a:rPr>
              <a:t>Envisager de créer et de soutenir les </a:t>
            </a:r>
            <a:r>
              <a:rPr lang="fr" sz="2000" b="1" i="0" u="none" baseline="0" dirty="0">
                <a:latin typeface="+mj-lt"/>
              </a:rPr>
              <a:t>institutions</a:t>
            </a:r>
            <a:r>
              <a:rPr lang="fr" sz="2000" b="0" i="0" u="none" baseline="0" dirty="0">
                <a:latin typeface="+mj-lt"/>
              </a:rPr>
              <a:t> suivantes en définissant clairement leurs rôles et </a:t>
            </a:r>
            <a:r>
              <a:rPr lang="fr" sz="2000" b="0" i="0" u="none" baseline="0" dirty="0" smtClean="0">
                <a:latin typeface="+mj-lt"/>
              </a:rPr>
              <a:t>responsabilités :</a:t>
            </a:r>
            <a:endParaRPr lang="fr" sz="2000" b="0" i="0" u="none" baseline="0" dirty="0">
              <a:latin typeface="+mj-lt"/>
            </a:endParaRPr>
          </a:p>
          <a:p>
            <a:pPr marL="808038" lvl="1" indent="-357188" algn="l" rtl="0">
              <a:lnSpc>
                <a:spcPct val="150000"/>
              </a:lnSpc>
              <a:spcBef>
                <a:spcPts val="0"/>
              </a:spcBef>
              <a:spcAft>
                <a:spcPts val="0"/>
              </a:spcAft>
            </a:pPr>
            <a:r>
              <a:rPr lang="fr" sz="1800" b="0" i="0" u="none" baseline="0" dirty="0">
                <a:latin typeface="+mj-lt"/>
              </a:rPr>
              <a:t>Un organisme national de coordination et de pilotage ou un conseil consultatif, comprenant un registre national du carbone</a:t>
            </a:r>
          </a:p>
          <a:p>
            <a:pPr marL="808038" lvl="1" indent="-357188" algn="l" rtl="0">
              <a:lnSpc>
                <a:spcPct val="150000"/>
              </a:lnSpc>
              <a:spcBef>
                <a:spcPts val="0"/>
              </a:spcBef>
              <a:spcAft>
                <a:spcPts val="0"/>
              </a:spcAft>
            </a:pPr>
            <a:r>
              <a:rPr lang="fr" sz="1800" b="0" i="0" u="none" baseline="0" dirty="0">
                <a:latin typeface="+mj-lt"/>
              </a:rPr>
              <a:t>Une autorité centrale de surveillance, d’estimation, de notification et de vérification du carbone, comprenant des unités de mesure du carbone forestier</a:t>
            </a:r>
          </a:p>
          <a:p>
            <a:pPr marL="460375" indent="-460375" algn="l" rtl="0">
              <a:lnSpc>
                <a:spcPct val="100000"/>
              </a:lnSpc>
              <a:spcBef>
                <a:spcPts val="100"/>
              </a:spcBef>
            </a:pPr>
            <a:r>
              <a:rPr lang="fr" sz="2000" b="0" i="0" u="none" baseline="0" dirty="0">
                <a:latin typeface="+mj-lt"/>
              </a:rPr>
              <a:t>Envisager d’établir un lien avec les activités infranationales et les mécanismes de partage des avantages.</a:t>
            </a:r>
            <a:endParaRPr lang="fr" sz="2000" dirty="0" smtClean="0">
              <a:latin typeface="+mj-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pPr algn="l" rtl="0"/>
            <a:r>
              <a:rPr lang="fr" b="0" i="0" u="none" baseline="0"/>
              <a:t>Plan du cours</a:t>
            </a:r>
            <a:endParaRPr lang="fr" dirty="0"/>
          </a:p>
        </p:txBody>
      </p:sp>
      <p:sp>
        <p:nvSpPr>
          <p:cNvPr id="6" name="Tijdelijke aanduiding voor tekst 2"/>
          <p:cNvSpPr txBox="1">
            <a:spLocks/>
          </p:cNvSpPr>
          <p:nvPr/>
        </p:nvSpPr>
        <p:spPr bwMode="auto">
          <a:xfrm>
            <a:off x="421200" y="1325582"/>
            <a:ext cx="8521188" cy="434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lgn="l" rtl="0">
              <a:lnSpc>
                <a:spcPts val="2500"/>
              </a:lnSpc>
              <a:spcBef>
                <a:spcPts val="1200"/>
              </a:spcBef>
              <a:buClr>
                <a:schemeClr val="bg2">
                  <a:lumMod val="20000"/>
                  <a:lumOff val="80000"/>
                </a:schemeClr>
              </a:buClr>
              <a:buSzPct val="100000"/>
              <a:buFont typeface="+mj-lt"/>
              <a:buAutoNum type="arabicPeriod"/>
              <a:defRPr/>
            </a:pPr>
            <a:r>
              <a:rPr lang="fr" sz="2200" b="0" i="0" u="none" baseline="0" dirty="0">
                <a:solidFill>
                  <a:schemeClr val="bg2">
                    <a:lumMod val="20000"/>
                    <a:lumOff val="80000"/>
                  </a:schemeClr>
                </a:solidFill>
                <a:latin typeface="Verdana" pitchFamily="34" charset="0"/>
              </a:rPr>
              <a:t>Impératifs de la CCNUCC concernant les systèmes nationaux de surveillance des forêts (SNSF) et la mesure, la notification et la vérification (MNV) des activités </a:t>
            </a:r>
            <a:r>
              <a:rPr lang="en-AU" sz="2200" b="0" i="0" u="none" baseline="0" dirty="0" smtClean="0">
                <a:solidFill>
                  <a:schemeClr val="bg2">
                    <a:lumMod val="20000"/>
                    <a:lumOff val="80000"/>
                  </a:schemeClr>
                </a:solidFill>
                <a:latin typeface="Verdana" pitchFamily="34" charset="0"/>
              </a:rPr>
              <a:t>REDD+</a:t>
            </a:r>
            <a:endParaRPr lang="fr" sz="2200" b="0" i="0" u="none" baseline="0" dirty="0">
              <a:solidFill>
                <a:schemeClr val="bg2">
                  <a:lumMod val="20000"/>
                  <a:lumOff val="80000"/>
                </a:schemeClr>
              </a:solidFill>
              <a:latin typeface="Verdana" pitchFamily="34" charset="0"/>
            </a:endParaRPr>
          </a:p>
          <a:p>
            <a:pPr marL="342900" lvl="0" indent="-342900" algn="l" rtl="0">
              <a:lnSpc>
                <a:spcPts val="2500"/>
              </a:lnSpc>
              <a:spcBef>
                <a:spcPts val="1200"/>
              </a:spcBef>
              <a:buClr>
                <a:schemeClr val="bg2">
                  <a:lumMod val="20000"/>
                  <a:lumOff val="80000"/>
                </a:schemeClr>
              </a:buClr>
              <a:buSzPct val="100000"/>
              <a:buFont typeface="+mj-lt"/>
              <a:buAutoNum type="arabicPeriod"/>
              <a:defRPr/>
            </a:pPr>
            <a:r>
              <a:rPr lang="fr" sz="2200" b="0" i="0" u="none" baseline="0" dirty="0">
                <a:solidFill>
                  <a:schemeClr val="bg2">
                    <a:lumMod val="20000"/>
                    <a:lumOff val="80000"/>
                  </a:schemeClr>
                </a:solidFill>
                <a:latin typeface="Verdana" pitchFamily="34" charset="0"/>
              </a:rPr>
              <a:t>Cadre des SNSF</a:t>
            </a:r>
          </a:p>
          <a:p>
            <a:pPr marL="342900" lvl="0" indent="-342900" algn="l" rtl="0">
              <a:lnSpc>
                <a:spcPts val="2500"/>
              </a:lnSpc>
              <a:spcBef>
                <a:spcPts val="1200"/>
              </a:spcBef>
              <a:buClr>
                <a:schemeClr val="bg2">
                  <a:lumMod val="20000"/>
                  <a:lumOff val="80000"/>
                </a:schemeClr>
              </a:buClr>
              <a:buSzPct val="100000"/>
              <a:buFont typeface="+mj-lt"/>
              <a:buAutoNum type="arabicPeriod"/>
              <a:defRPr/>
            </a:pPr>
            <a:r>
              <a:rPr lang="fr" sz="2200" b="0" i="0" u="none" baseline="0" dirty="0">
                <a:solidFill>
                  <a:schemeClr val="bg2">
                    <a:lumMod val="20000"/>
                    <a:lumOff val="80000"/>
                  </a:schemeClr>
                </a:solidFill>
                <a:latin typeface="Verdana" pitchFamily="34" charset="0"/>
              </a:rPr>
              <a:t>Renforcement des capacités techniques et institutionnelles concernant les SNSF et la MNV </a:t>
            </a:r>
            <a:r>
              <a:rPr lang="en-AU" sz="2200" b="0" i="0" u="none" baseline="0" dirty="0" smtClean="0">
                <a:solidFill>
                  <a:schemeClr val="bg2">
                    <a:lumMod val="20000"/>
                    <a:lumOff val="80000"/>
                  </a:schemeClr>
                </a:solidFill>
                <a:latin typeface="Verdana" pitchFamily="34" charset="0"/>
              </a:rPr>
              <a:t>REDD+</a:t>
            </a:r>
            <a:endParaRPr lang="fr" sz="2200" b="0" i="0" u="none" baseline="0" dirty="0">
              <a:solidFill>
                <a:schemeClr val="bg2">
                  <a:lumMod val="20000"/>
                  <a:lumOff val="80000"/>
                </a:schemeClr>
              </a:solidFill>
              <a:latin typeface="Verdana" pitchFamily="34" charset="0"/>
            </a:endParaRPr>
          </a:p>
          <a:p>
            <a:pPr marL="342900" lvl="0" indent="-342900" algn="l" rtl="0">
              <a:lnSpc>
                <a:spcPts val="2500"/>
              </a:lnSpc>
              <a:spcBef>
                <a:spcPts val="1200"/>
              </a:spcBef>
              <a:buClr>
                <a:schemeClr val="bg2"/>
              </a:buClr>
              <a:buSzPct val="100000"/>
              <a:buFont typeface="+mj-lt"/>
              <a:buAutoNum type="arabicPeriod"/>
              <a:defRPr/>
            </a:pPr>
            <a:r>
              <a:rPr lang="fr" sz="2200" b="1" i="0" u="none" baseline="0" dirty="0">
                <a:solidFill>
                  <a:schemeClr val="bg2"/>
                </a:solidFill>
                <a:latin typeface="Verdana" pitchFamily="34" charset="0"/>
              </a:rPr>
              <a:t>Planification et mise en œuvre d’un SNSF pour la MNV </a:t>
            </a:r>
            <a:r>
              <a:rPr lang="en-AU" sz="2200" b="1" i="0" u="none" baseline="0" dirty="0" smtClean="0">
                <a:solidFill>
                  <a:schemeClr val="bg2"/>
                </a:solidFill>
                <a:latin typeface="Verdana" pitchFamily="34" charset="0"/>
              </a:rPr>
              <a:t>REDD+</a:t>
            </a:r>
            <a:endParaRPr lang="fr" sz="2200" b="1" i="0" u="none" baseline="0" dirty="0">
              <a:solidFill>
                <a:schemeClr val="bg2"/>
              </a:solidFill>
              <a:latin typeface="Verdana" pitchFamily="34" charset="0"/>
            </a:endParaRPr>
          </a:p>
          <a:p>
            <a:pPr marL="342900" lvl="0" indent="-342900" algn="l" rtl="0">
              <a:lnSpc>
                <a:spcPts val="2500"/>
              </a:lnSpc>
              <a:spcBef>
                <a:spcPts val="1200"/>
              </a:spcBef>
              <a:buClr>
                <a:schemeClr val="bg2">
                  <a:lumMod val="20000"/>
                  <a:lumOff val="80000"/>
                </a:schemeClr>
              </a:buClr>
              <a:buSzPct val="100000"/>
              <a:buFont typeface="+mj-lt"/>
              <a:buAutoNum type="arabicPeriod"/>
              <a:defRPr/>
            </a:pPr>
            <a:r>
              <a:rPr lang="fr" sz="2200" b="0" i="0" u="none" baseline="0" dirty="0">
                <a:solidFill>
                  <a:schemeClr val="bg2">
                    <a:lumMod val="20000"/>
                    <a:lumOff val="80000"/>
                  </a:schemeClr>
                </a:solidFill>
                <a:latin typeface="Verdana" pitchFamily="34" charset="0"/>
              </a:rPr>
              <a:t>Incidences financières et différents facteurs de coût</a:t>
            </a:r>
            <a:endParaRPr lang="fr" sz="2200" dirty="0">
              <a:solidFill>
                <a:schemeClr val="bg2">
                  <a:lumMod val="20000"/>
                  <a:lumOff val="80000"/>
                </a:schemeClr>
              </a:solidFill>
              <a:latin typeface="Verdana" pitchFamily="34" charset="0"/>
            </a:endParaRPr>
          </a:p>
        </p:txBody>
      </p:sp>
    </p:spTree>
    <p:extLst>
      <p:ext uri="{BB962C8B-B14F-4D97-AF65-F5344CB8AC3E}">
        <p14:creationId xmlns:p14="http://schemas.microsoft.com/office/powerpoint/2010/main" val="5437117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9"/>
            <a:ext cx="8442796" cy="636504"/>
          </a:xfrm>
        </p:spPr>
        <p:txBody>
          <a:bodyPr/>
          <a:lstStyle/>
          <a:p>
            <a:pPr algn="l" rtl="0"/>
            <a:r>
              <a:rPr lang="fr" sz="2600" b="0" i="0" u="none" baseline="0" dirty="0"/>
              <a:t>Planification et mise en œuvre de la MNV </a:t>
            </a:r>
            <a:r>
              <a:rPr lang="en-AU" sz="2600" b="0" i="0" u="none" baseline="0" dirty="0" smtClean="0"/>
              <a:t>REDD+</a:t>
            </a:r>
            <a:endParaRPr lang="fr" sz="2600" dirty="0"/>
          </a:p>
        </p:txBody>
      </p:sp>
      <p:sp>
        <p:nvSpPr>
          <p:cNvPr id="3" name="Tijdelijke aanduiding voor tekst 2"/>
          <p:cNvSpPr>
            <a:spLocks noGrp="1"/>
          </p:cNvSpPr>
          <p:nvPr>
            <p:ph type="body" sz="quarter" idx="10"/>
          </p:nvPr>
        </p:nvSpPr>
        <p:spPr>
          <a:xfrm>
            <a:off x="421200" y="1065475"/>
            <a:ext cx="8722800" cy="4824038"/>
          </a:xfrm>
        </p:spPr>
        <p:txBody>
          <a:bodyPr/>
          <a:lstStyle/>
          <a:p>
            <a:pPr marL="423863" indent="-457200" algn="l" rtl="0">
              <a:lnSpc>
                <a:spcPts val="2160"/>
              </a:lnSpc>
              <a:spcBef>
                <a:spcPts val="600"/>
              </a:spcBef>
              <a:buSzPct val="100000"/>
              <a:buFont typeface="+mj-lt"/>
              <a:buAutoNum type="arabicPeriod"/>
            </a:pPr>
            <a:r>
              <a:rPr lang="fr" sz="1800" b="0" i="0" u="none" baseline="0" dirty="0"/>
              <a:t>Définir les priorités initiales du développement des </a:t>
            </a:r>
            <a:r>
              <a:rPr lang="fr" sz="1800" b="0" i="0" u="none" baseline="0" dirty="0" smtClean="0"/>
              <a:t>capacités :</a:t>
            </a:r>
            <a:endParaRPr lang="fr" sz="1800" b="0" i="0" u="none" baseline="0" dirty="0"/>
          </a:p>
          <a:p>
            <a:pPr lvl="1" algn="l" rtl="0">
              <a:lnSpc>
                <a:spcPts val="2160"/>
              </a:lnSpc>
              <a:spcBef>
                <a:spcPts val="600"/>
              </a:spcBef>
              <a:buSzPct val="100000"/>
            </a:pPr>
            <a:r>
              <a:rPr lang="fr" sz="1600" b="0" i="0" u="none" baseline="0" dirty="0"/>
              <a:t>Comprendre les stratégies et politiques nationales de mise en œuvre de </a:t>
            </a:r>
            <a:r>
              <a:rPr lang="en-AU" sz="1600" b="0" i="0" u="none" baseline="0" dirty="0" smtClean="0"/>
              <a:t>REDD+</a:t>
            </a:r>
            <a:endParaRPr lang="fr" sz="1600" b="0" i="0" u="none" baseline="0" dirty="0"/>
          </a:p>
          <a:p>
            <a:pPr lvl="1" algn="l" rtl="0">
              <a:lnSpc>
                <a:spcPts val="2160"/>
              </a:lnSpc>
              <a:spcBef>
                <a:spcPts val="600"/>
              </a:spcBef>
              <a:buSzPct val="100000"/>
            </a:pPr>
            <a:r>
              <a:rPr lang="fr" sz="1600" b="0" i="0" u="none" baseline="0" dirty="0"/>
              <a:t>Recenser les domaines d’intérêt prioritaire pour focaliser les activités (et activités de démonstration) MNV en adoptant une approche nationale </a:t>
            </a:r>
            <a:r>
              <a:rPr lang="fr" sz="1600" b="0" i="0" u="none" baseline="0" dirty="0" smtClean="0"/>
              <a:t>stratifiée</a:t>
            </a:r>
            <a:endParaRPr lang="fr" sz="1600" b="0" i="0" u="none" baseline="0" dirty="0"/>
          </a:p>
          <a:p>
            <a:pPr marL="423863" indent="-457200" algn="l" rtl="0">
              <a:lnSpc>
                <a:spcPts val="2160"/>
              </a:lnSpc>
              <a:spcBef>
                <a:spcPts val="600"/>
              </a:spcBef>
              <a:buSzPct val="100000"/>
              <a:buFont typeface="+mj-lt"/>
              <a:buAutoNum type="arabicPeriod"/>
            </a:pPr>
            <a:r>
              <a:rPr lang="fr" sz="1800" b="0" i="0" u="none" baseline="0" dirty="0"/>
              <a:t>Les premières actions peuvent être infranationales, mais les fuites doivent être évaluées à l’échelon national.</a:t>
            </a:r>
          </a:p>
          <a:p>
            <a:pPr marL="423863" indent="-457200" algn="l" rtl="0">
              <a:lnSpc>
                <a:spcPts val="2160"/>
              </a:lnSpc>
              <a:spcBef>
                <a:spcPts val="600"/>
              </a:spcBef>
              <a:buSzPct val="100000"/>
              <a:buFont typeface="+mj-lt"/>
              <a:buAutoNum type="arabicPeriod"/>
            </a:pPr>
            <a:r>
              <a:rPr lang="fr" sz="1800" b="0" i="0" u="none" baseline="0" dirty="0"/>
              <a:t>Synergie de la surveillance nationale et locale et assurance que les garanties </a:t>
            </a:r>
            <a:r>
              <a:rPr lang="en-AU" sz="1800" b="0" i="0" u="none" baseline="0" dirty="0" smtClean="0"/>
              <a:t>REDD+</a:t>
            </a:r>
            <a:r>
              <a:rPr lang="fr" sz="1800" b="0" i="0" u="none" baseline="0" dirty="0" smtClean="0"/>
              <a:t> sont </a:t>
            </a:r>
            <a:r>
              <a:rPr lang="fr" sz="1800" b="0" i="0" u="none" baseline="0" dirty="0"/>
              <a:t>en </a:t>
            </a:r>
            <a:r>
              <a:rPr lang="fr" sz="1800" b="0" i="0" u="none" baseline="0" dirty="0" smtClean="0"/>
              <a:t>place :</a:t>
            </a:r>
            <a:endParaRPr lang="fr" sz="1800" b="0" i="0" u="none" baseline="0" dirty="0"/>
          </a:p>
          <a:p>
            <a:pPr lvl="1" algn="l" rtl="0">
              <a:lnSpc>
                <a:spcPts val="2160"/>
              </a:lnSpc>
              <a:spcBef>
                <a:spcPts val="600"/>
              </a:spcBef>
              <a:buSzPct val="100000"/>
            </a:pPr>
            <a:r>
              <a:rPr lang="fr" sz="1600" b="0" i="0" u="none" baseline="0" dirty="0"/>
              <a:t>Rôle des communautés locales et modalités d’utilisation du savoir-faire national dans la mise en œuvre de </a:t>
            </a:r>
            <a:r>
              <a:rPr lang="en-AU" sz="1600" b="0" i="0" u="none" baseline="0" dirty="0" smtClean="0"/>
              <a:t>REDD+</a:t>
            </a:r>
            <a:r>
              <a:rPr lang="fr" sz="1600" b="0" i="0" u="none" baseline="0" dirty="0" smtClean="0"/>
              <a:t> (</a:t>
            </a:r>
            <a:r>
              <a:rPr lang="fr" sz="1600" b="0" i="0" u="none" baseline="0" dirty="0">
                <a:solidFill>
                  <a:schemeClr val="accent4"/>
                </a:solidFill>
              </a:rPr>
              <a:t>voir le Module 2.4</a:t>
            </a:r>
            <a:r>
              <a:rPr lang="fr" sz="1600" b="0" i="0" u="none" baseline="0" dirty="0"/>
              <a:t>)</a:t>
            </a:r>
          </a:p>
          <a:p>
            <a:pPr lvl="1" algn="l" rtl="0">
              <a:lnSpc>
                <a:spcPts val="2160"/>
              </a:lnSpc>
              <a:spcBef>
                <a:spcPts val="600"/>
              </a:spcBef>
              <a:buSzPct val="100000"/>
            </a:pPr>
            <a:r>
              <a:rPr lang="fr" sz="1600" b="0" i="0" u="none" baseline="0" dirty="0"/>
              <a:t>Liens possibles avec la surveillance de la biodiversité et avantages connexes en général</a:t>
            </a:r>
          </a:p>
          <a:p>
            <a:pPr marL="423863" indent="-457200" algn="l" rtl="0">
              <a:lnSpc>
                <a:spcPts val="2160"/>
              </a:lnSpc>
              <a:spcBef>
                <a:spcPts val="600"/>
              </a:spcBef>
              <a:buSzPct val="100000"/>
              <a:buFont typeface="+mj-lt"/>
              <a:buAutoNum type="arabicPeriod"/>
            </a:pPr>
            <a:r>
              <a:rPr lang="fr" sz="1800" b="0" i="0" u="none" baseline="0" dirty="0"/>
              <a:t>Liens avec l’élaboration de mécanismes de partage des bénéfices.</a:t>
            </a:r>
          </a:p>
          <a:p>
            <a:pPr algn="l" rtl="0">
              <a:lnSpc>
                <a:spcPts val="2160"/>
              </a:lnSpc>
              <a:buNone/>
            </a:pPr>
            <a:endParaRPr lang="fr" sz="1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p:cNvSpPr/>
          <p:nvPr/>
        </p:nvSpPr>
        <p:spPr>
          <a:xfrm>
            <a:off x="0" y="5595582"/>
            <a:ext cx="9144000" cy="126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 dirty="0"/>
          </a:p>
        </p:txBody>
      </p:sp>
      <p:sp>
        <p:nvSpPr>
          <p:cNvPr id="2" name="Titel 1"/>
          <p:cNvSpPr>
            <a:spLocks noGrp="1"/>
          </p:cNvSpPr>
          <p:nvPr>
            <p:ph type="title"/>
          </p:nvPr>
        </p:nvSpPr>
        <p:spPr>
          <a:xfrm>
            <a:off x="491642" y="230190"/>
            <a:ext cx="8442796" cy="775685"/>
          </a:xfrm>
        </p:spPr>
        <p:txBody>
          <a:bodyPr/>
          <a:lstStyle/>
          <a:p>
            <a:pPr algn="l" rtl="0"/>
            <a:r>
              <a:rPr lang="fr" sz="2400" b="0" i="0" u="none" spc="-150" baseline="0" dirty="0"/>
              <a:t>Procédure de création d’un système national de surveillance</a:t>
            </a:r>
            <a:endParaRPr lang="fr" sz="2400" spc="-150" dirty="0"/>
          </a:p>
        </p:txBody>
      </p:sp>
      <p:pic>
        <p:nvPicPr>
          <p:cNvPr id="4" name="Picture 2"/>
          <p:cNvPicPr>
            <a:picLocks noChangeAspect="1" noChangeArrowheads="1"/>
          </p:cNvPicPr>
          <p:nvPr/>
        </p:nvPicPr>
        <p:blipFill>
          <a:blip r:embed="rId3" cstate="print"/>
          <a:srcRect l="29263" t="177" r="29327"/>
          <a:stretch>
            <a:fillRect/>
          </a:stretch>
        </p:blipFill>
        <p:spPr bwMode="auto">
          <a:xfrm>
            <a:off x="427113" y="855663"/>
            <a:ext cx="3929062" cy="5889625"/>
          </a:xfrm>
          <a:prstGeom prst="rect">
            <a:avLst/>
          </a:prstGeom>
          <a:noFill/>
          <a:ln w="9525">
            <a:noFill/>
            <a:miter lim="800000"/>
            <a:headEnd/>
            <a:tailEnd/>
          </a:ln>
        </p:spPr>
      </p:pic>
      <p:sp>
        <p:nvSpPr>
          <p:cNvPr id="11" name="Tekstvak 10"/>
          <p:cNvSpPr txBox="1"/>
          <p:nvPr/>
        </p:nvSpPr>
        <p:spPr>
          <a:xfrm>
            <a:off x="4356175" y="6250665"/>
            <a:ext cx="3301348" cy="553998"/>
          </a:xfrm>
          <a:prstGeom prst="rect">
            <a:avLst/>
          </a:prstGeom>
          <a:noFill/>
        </p:spPr>
        <p:txBody>
          <a:bodyPr wrap="square" rtlCol="0">
            <a:spAutoFit/>
          </a:bodyPr>
          <a:lstStyle/>
          <a:p>
            <a:pPr algn="l" rtl="0">
              <a:lnSpc>
                <a:spcPts val="1800"/>
              </a:lnSpc>
            </a:pPr>
            <a:r>
              <a:rPr lang="fr" sz="1400" b="0" i="0" u="none" baseline="0" smtClean="0">
                <a:solidFill>
                  <a:schemeClr val="accent6"/>
                </a:solidFill>
                <a:latin typeface="Verdana" pitchFamily="34" charset="0"/>
              </a:rPr>
              <a:t>Source : </a:t>
            </a:r>
            <a:r>
              <a:rPr lang="fr" sz="1400" b="0" i="0" u="none" baseline="0">
                <a:solidFill>
                  <a:schemeClr val="accent6"/>
                </a:solidFill>
                <a:latin typeface="Verdana" pitchFamily="34" charset="0"/>
              </a:rPr>
              <a:t>GOFC-GOLD Sourcebook 2014, </a:t>
            </a:r>
            <a:r>
              <a:rPr lang="fr" sz="1400" b="0" i="0" u="none" baseline="0" smtClean="0">
                <a:solidFill>
                  <a:schemeClr val="accent6"/>
                </a:solidFill>
                <a:latin typeface="Verdana" pitchFamily="34" charset="0"/>
              </a:rPr>
              <a:t>figure 4.2.5</a:t>
            </a:r>
            <a:r>
              <a:rPr lang="fr" sz="1400" b="0" i="0" u="none" baseline="0">
                <a:solidFill>
                  <a:schemeClr val="accent6"/>
                </a:solidFill>
                <a:latin typeface="Verdana" pitchFamily="34" charset="0"/>
              </a:rPr>
              <a:t>.</a:t>
            </a:r>
          </a:p>
        </p:txBody>
      </p:sp>
      <p:grpSp>
        <p:nvGrpSpPr>
          <p:cNvPr id="14" name="Groep 13"/>
          <p:cNvGrpSpPr/>
          <p:nvPr/>
        </p:nvGrpSpPr>
        <p:grpSpPr>
          <a:xfrm>
            <a:off x="4308767" y="1147763"/>
            <a:ext cx="4617822" cy="5038725"/>
            <a:chOff x="4308767" y="1147763"/>
            <a:chExt cx="4617822" cy="5038725"/>
          </a:xfrm>
        </p:grpSpPr>
        <p:grpSp>
          <p:nvGrpSpPr>
            <p:cNvPr id="5" name="Gruppieren 10"/>
            <p:cNvGrpSpPr>
              <a:grpSpLocks/>
            </p:cNvGrpSpPr>
            <p:nvPr/>
          </p:nvGrpSpPr>
          <p:grpSpPr bwMode="auto">
            <a:xfrm>
              <a:off x="4310743" y="1147763"/>
              <a:ext cx="4615846" cy="5038725"/>
              <a:chOff x="4037523" y="1147618"/>
              <a:chExt cx="4615656" cy="5039426"/>
            </a:xfrm>
          </p:grpSpPr>
          <p:sp>
            <p:nvSpPr>
              <p:cNvPr id="6" name="Pfeil nach rechts 6"/>
              <p:cNvSpPr/>
              <p:nvPr/>
            </p:nvSpPr>
            <p:spPr>
              <a:xfrm>
                <a:off x="4037523" y="3194190"/>
                <a:ext cx="1139985" cy="784334"/>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rtl="0">
                  <a:defRPr/>
                </a:pPr>
                <a:endParaRPr lang="fr" dirty="0"/>
              </a:p>
            </p:txBody>
          </p:sp>
          <p:graphicFrame>
            <p:nvGraphicFramePr>
              <p:cNvPr id="9" name="Diagramm 9"/>
              <p:cNvGraphicFramePr/>
              <p:nvPr>
                <p:extLst>
                  <p:ext uri="{D42A27DB-BD31-4B8C-83A1-F6EECF244321}">
                    <p14:modId xmlns:p14="http://schemas.microsoft.com/office/powerpoint/2010/main" val="3099846659"/>
                  </p:ext>
                </p:extLst>
              </p:nvPr>
            </p:nvGraphicFramePr>
            <p:xfrm>
              <a:off x="4690779" y="1147618"/>
              <a:ext cx="3962400" cy="50394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sp>
          <p:nvSpPr>
            <p:cNvPr id="12" name="Pfeil nach rechts 6"/>
            <p:cNvSpPr/>
            <p:nvPr/>
          </p:nvSpPr>
          <p:spPr bwMode="auto">
            <a:xfrm>
              <a:off x="4308767" y="1244575"/>
              <a:ext cx="1140032" cy="784225"/>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rtl="0">
                <a:defRPr/>
              </a:pPr>
              <a:endParaRPr lang="fr" dirty="0"/>
            </a:p>
          </p:txBody>
        </p:sp>
        <p:sp>
          <p:nvSpPr>
            <p:cNvPr id="13" name="Pfeil nach rechts 6"/>
            <p:cNvSpPr/>
            <p:nvPr/>
          </p:nvSpPr>
          <p:spPr bwMode="auto">
            <a:xfrm>
              <a:off x="4308767" y="5210825"/>
              <a:ext cx="1140032" cy="784225"/>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rtl="0">
                <a:defRPr/>
              </a:pPr>
              <a:endParaRPr lang="f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pPr algn="l" rtl="0"/>
            <a:r>
              <a:rPr lang="fr" b="0" i="0" u="none" baseline="0"/>
              <a:t>Objectifs et conception</a:t>
            </a:r>
            <a:endParaRPr lang="fr" dirty="0"/>
          </a:p>
        </p:txBody>
      </p:sp>
      <p:pic>
        <p:nvPicPr>
          <p:cNvPr id="4" name="Picture 2"/>
          <p:cNvPicPr>
            <a:picLocks noChangeAspect="1" noChangeArrowheads="1"/>
          </p:cNvPicPr>
          <p:nvPr/>
        </p:nvPicPr>
        <p:blipFill>
          <a:blip r:embed="rId3" cstate="print"/>
          <a:srcRect l="24934" t="23376" r="7857" b="34544"/>
          <a:stretch>
            <a:fillRect/>
          </a:stretch>
        </p:blipFill>
        <p:spPr bwMode="auto">
          <a:xfrm>
            <a:off x="273814" y="1555214"/>
            <a:ext cx="8618537" cy="3373438"/>
          </a:xfrm>
          <a:prstGeom prst="rect">
            <a:avLst/>
          </a:prstGeom>
          <a:noFill/>
          <a:ln w="9525">
            <a:noFill/>
            <a:miter lim="800000"/>
            <a:headEnd/>
            <a:tailEnd/>
          </a:ln>
        </p:spPr>
      </p:pic>
      <p:sp>
        <p:nvSpPr>
          <p:cNvPr id="3" name="TextBox 2"/>
          <p:cNvSpPr txBox="1"/>
          <p:nvPr/>
        </p:nvSpPr>
        <p:spPr>
          <a:xfrm>
            <a:off x="5822935" y="2506119"/>
            <a:ext cx="312906" cy="302712"/>
          </a:xfrm>
          <a:prstGeom prst="rect">
            <a:avLst/>
          </a:prstGeom>
          <a:noFill/>
        </p:spPr>
        <p:txBody>
          <a:bodyPr wrap="none" rtlCol="0">
            <a:spAutoFit/>
          </a:bodyPr>
          <a:lstStyle/>
          <a:p>
            <a:pPr algn="l" rtl="0">
              <a:lnSpc>
                <a:spcPts val="1800"/>
              </a:lnSpc>
            </a:pPr>
            <a:r>
              <a:rPr lang="fr" sz="1400" b="1" i="0" u="none" baseline="0">
                <a:solidFill>
                  <a:schemeClr val="accent4"/>
                </a:solidFill>
                <a:latin typeface="Verdana" pitchFamily="34" charset="0"/>
              </a:rPr>
              <a:t>*</a:t>
            </a:r>
          </a:p>
        </p:txBody>
      </p:sp>
      <p:sp>
        <p:nvSpPr>
          <p:cNvPr id="5" name="TextBox 4"/>
          <p:cNvSpPr txBox="1"/>
          <p:nvPr/>
        </p:nvSpPr>
        <p:spPr>
          <a:xfrm>
            <a:off x="4325907" y="4254465"/>
            <a:ext cx="4635213" cy="1015663"/>
          </a:xfrm>
          <a:prstGeom prst="rect">
            <a:avLst/>
          </a:prstGeom>
          <a:noFill/>
        </p:spPr>
        <p:txBody>
          <a:bodyPr wrap="square" rtlCol="0">
            <a:spAutoFit/>
          </a:bodyPr>
          <a:lstStyle/>
          <a:p>
            <a:pPr algn="l" rtl="0">
              <a:lnSpc>
                <a:spcPts val="1800"/>
              </a:lnSpc>
            </a:pPr>
            <a:r>
              <a:rPr lang="fr" sz="1400" b="0" i="0" u="none" baseline="0" dirty="0">
                <a:solidFill>
                  <a:schemeClr val="accent4"/>
                </a:solidFill>
                <a:latin typeface="Verdana" pitchFamily="34" charset="0"/>
              </a:rPr>
              <a:t>* Les MPR de la GFOI décrivent comment utiliser les recommandations du GIEC </a:t>
            </a:r>
            <a:r>
              <a:rPr lang="fr" sz="1400" dirty="0">
                <a:solidFill>
                  <a:schemeClr val="accent4"/>
                </a:solidFill>
                <a:latin typeface="Verdana" pitchFamily="34" charset="0"/>
              </a:rPr>
              <a:t/>
            </a:r>
            <a:br>
              <a:rPr lang="fr" sz="1400" dirty="0">
                <a:solidFill>
                  <a:schemeClr val="accent4"/>
                </a:solidFill>
                <a:latin typeface="Verdana" pitchFamily="34" charset="0"/>
              </a:rPr>
            </a:br>
            <a:r>
              <a:rPr lang="fr" sz="1400" b="0" i="0" u="none" baseline="0" dirty="0">
                <a:solidFill>
                  <a:schemeClr val="accent4"/>
                </a:solidFill>
                <a:latin typeface="Verdana" pitchFamily="34" charset="0"/>
              </a:rPr>
              <a:t>pour estimer les émissions et absorptions de GES </a:t>
            </a:r>
            <a:r>
              <a:rPr lang="fr" sz="1400" dirty="0">
                <a:solidFill>
                  <a:schemeClr val="accent4"/>
                </a:solidFill>
                <a:latin typeface="Verdana" pitchFamily="34" charset="0"/>
              </a:rPr>
              <a:t/>
            </a:r>
            <a:br>
              <a:rPr lang="fr" sz="1400" dirty="0">
                <a:solidFill>
                  <a:schemeClr val="accent4"/>
                </a:solidFill>
                <a:latin typeface="Verdana" pitchFamily="34" charset="0"/>
              </a:rPr>
            </a:br>
            <a:r>
              <a:rPr lang="fr" sz="1400" b="0" i="0" u="none" baseline="0" dirty="0">
                <a:solidFill>
                  <a:schemeClr val="accent4"/>
                </a:solidFill>
                <a:latin typeface="Verdana" pitchFamily="34" charset="0"/>
              </a:rPr>
              <a:t>associées aux activités </a:t>
            </a:r>
            <a:r>
              <a:rPr lang="en-AU" sz="1400" b="0" i="0" u="none" baseline="0" dirty="0" smtClean="0">
                <a:solidFill>
                  <a:schemeClr val="accent4"/>
                </a:solidFill>
                <a:latin typeface="Verdana" pitchFamily="34" charset="0"/>
              </a:rPr>
              <a:t>REDD+</a:t>
            </a:r>
            <a:endParaRPr lang="fr" sz="1400" b="0" i="0" u="none" baseline="0" dirty="0">
              <a:solidFill>
                <a:schemeClr val="accent4"/>
              </a:solidFill>
              <a:latin typeface="Verdan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pPr algn="l" rtl="0"/>
            <a:r>
              <a:rPr lang="fr" b="0" i="0" u="none" baseline="0"/>
              <a:t>Objectifs et phase de conception des SNSF</a:t>
            </a:r>
            <a:endParaRPr lang="fr" dirty="0"/>
          </a:p>
        </p:txBody>
      </p:sp>
      <p:sp>
        <p:nvSpPr>
          <p:cNvPr id="3" name="Tijdelijke aanduiding voor tekst 2"/>
          <p:cNvSpPr>
            <a:spLocks noGrp="1"/>
          </p:cNvSpPr>
          <p:nvPr>
            <p:ph type="body" sz="quarter" idx="10"/>
          </p:nvPr>
        </p:nvSpPr>
        <p:spPr>
          <a:xfrm>
            <a:off x="421200" y="1472540"/>
            <a:ext cx="8521188" cy="4132613"/>
          </a:xfrm>
        </p:spPr>
        <p:txBody>
          <a:bodyPr/>
          <a:lstStyle/>
          <a:p>
            <a:pPr marL="514350" indent="-514350" algn="l" rtl="0" eaLnBrk="1" hangingPunct="1">
              <a:lnSpc>
                <a:spcPct val="100000"/>
              </a:lnSpc>
              <a:spcBef>
                <a:spcPts val="300"/>
              </a:spcBef>
              <a:buNone/>
            </a:pPr>
            <a:r>
              <a:rPr lang="fr" sz="2000" b="0" i="0" u="none" baseline="0">
                <a:latin typeface="+mj-lt"/>
                <a:cs typeface="Tahoma" pitchFamily="34" charset="0"/>
              </a:rPr>
              <a:t>Objectifs et </a:t>
            </a:r>
            <a:r>
              <a:rPr lang="fr" sz="2000" b="0" i="0" u="none" baseline="0" smtClean="0">
                <a:latin typeface="+mj-lt"/>
                <a:cs typeface="Tahoma" pitchFamily="34" charset="0"/>
              </a:rPr>
              <a:t>conception :</a:t>
            </a:r>
            <a:r>
              <a:rPr lang="fr" sz="2000">
                <a:latin typeface="+mj-lt"/>
                <a:cs typeface="Tahoma" pitchFamily="34" charset="0"/>
              </a:rPr>
              <a:t/>
            </a:r>
            <a:br>
              <a:rPr lang="fr" sz="2000">
                <a:latin typeface="+mj-lt"/>
                <a:cs typeface="Tahoma" pitchFamily="34" charset="0"/>
              </a:rPr>
            </a:br>
            <a:endParaRPr lang="fr" sz="2000" dirty="0" smtClean="0">
              <a:latin typeface="+mj-lt"/>
              <a:cs typeface="Tahoma" pitchFamily="34" charset="0"/>
            </a:endParaRPr>
          </a:p>
          <a:p>
            <a:pPr algn="l" rtl="0" eaLnBrk="1" hangingPunct="1">
              <a:lnSpc>
                <a:spcPct val="100000"/>
              </a:lnSpc>
              <a:spcBef>
                <a:spcPts val="300"/>
              </a:spcBef>
            </a:pPr>
            <a:r>
              <a:rPr lang="fr" sz="1800" b="0" i="0" u="none" baseline="0">
                <a:latin typeface="+mj-lt"/>
              </a:rPr>
              <a:t>Devrait produire un </a:t>
            </a:r>
            <a:r>
              <a:rPr lang="fr" sz="1800" b="1" i="0" u="none" baseline="0">
                <a:latin typeface="+mj-lt"/>
              </a:rPr>
              <a:t>cadre de surveillance</a:t>
            </a:r>
            <a:r>
              <a:rPr lang="fr" sz="1800" b="0" i="0" u="none" baseline="0">
                <a:latin typeface="+mj-lt"/>
              </a:rPr>
              <a:t> national comprenant notamment des définitions, des variables de surveillance et un cadre institutionnel </a:t>
            </a:r>
            <a:r>
              <a:rPr lang="fr" sz="1800">
                <a:latin typeface="+mj-lt"/>
              </a:rPr>
              <a:t/>
            </a:r>
            <a:br>
              <a:rPr lang="fr" sz="1800">
                <a:latin typeface="+mj-lt"/>
              </a:rPr>
            </a:br>
            <a:endParaRPr lang="fr" sz="1800" dirty="0" smtClean="0">
              <a:latin typeface="+mj-lt"/>
            </a:endParaRPr>
          </a:p>
          <a:p>
            <a:pPr algn="l" rtl="0" eaLnBrk="1" hangingPunct="1">
              <a:lnSpc>
                <a:spcPct val="100000"/>
              </a:lnSpc>
              <a:spcBef>
                <a:spcPts val="300"/>
              </a:spcBef>
            </a:pPr>
            <a:r>
              <a:rPr lang="fr" sz="1800" b="0" i="0" u="none" baseline="0">
                <a:latin typeface="+mj-lt"/>
              </a:rPr>
              <a:t>Devrait produire un </a:t>
            </a:r>
            <a:r>
              <a:rPr lang="fr" sz="1800" b="1" i="0" u="none" baseline="0">
                <a:latin typeface="+mj-lt"/>
              </a:rPr>
              <a:t>plan de développement des capacités </a:t>
            </a:r>
            <a:r>
              <a:rPr lang="fr" sz="1800" b="0" i="0" u="none" baseline="0">
                <a:latin typeface="+mj-lt"/>
              </a:rPr>
              <a:t>et d’amélioration à long terme du système ainsi qu’une estimation des coûts associés à la création d’un tel système</a:t>
            </a:r>
            <a:r>
              <a:rPr lang="fr" sz="1800">
                <a:latin typeface="+mj-lt"/>
              </a:rPr>
              <a:t/>
            </a:r>
            <a:br>
              <a:rPr lang="fr" sz="1800">
                <a:latin typeface="+mj-lt"/>
              </a:rPr>
            </a:br>
            <a:endParaRPr lang="fr" sz="1800" dirty="0" smtClean="0">
              <a:latin typeface="+mj-lt"/>
            </a:endParaRPr>
          </a:p>
          <a:p>
            <a:pPr algn="l" rtl="0" eaLnBrk="1" hangingPunct="1">
              <a:lnSpc>
                <a:spcPct val="100000"/>
              </a:lnSpc>
              <a:spcBef>
                <a:spcPts val="300"/>
              </a:spcBef>
            </a:pPr>
            <a:r>
              <a:rPr lang="fr" sz="1800" b="0" i="0" u="none" baseline="0">
                <a:latin typeface="+mj-lt"/>
              </a:rPr>
              <a:t>Nécessite des </a:t>
            </a:r>
            <a:r>
              <a:rPr lang="fr" sz="1800" b="1" i="0" u="none" baseline="0">
                <a:latin typeface="+mj-lt"/>
              </a:rPr>
              <a:t>ressources</a:t>
            </a:r>
            <a:r>
              <a:rPr lang="fr" sz="1800" b="0" i="0" u="none" baseline="0">
                <a:latin typeface="+mj-lt"/>
              </a:rPr>
              <a:t> pour </a:t>
            </a:r>
            <a:r>
              <a:rPr lang="fr" sz="1800" b="1" i="0" u="none" baseline="0">
                <a:latin typeface="+mj-lt"/>
              </a:rPr>
              <a:t>la formation et le renforcement des capacités</a:t>
            </a:r>
            <a:r>
              <a:rPr lang="fr" sz="1800" b="0" i="0" u="none" baseline="0">
                <a:latin typeface="+mj-lt"/>
              </a:rPr>
              <a:t>, pour l’organisation d’ateliers nationaux ou régionaux spécialisés, la participation à ces ateliers et un appui </a:t>
            </a:r>
            <a:r>
              <a:rPr lang="fr" sz="1800" b="0" i="0" u="none" baseline="0" smtClean="0">
                <a:latin typeface="+mj-lt"/>
              </a:rPr>
              <a:t>spécialisé</a:t>
            </a:r>
            <a:endParaRPr lang="fr" sz="1800" dirty="0" smtClean="0">
              <a:latin typeface="+mj-lt"/>
              <a:cs typeface="Tahoma" pitchFamily="34" charset="0"/>
            </a:endParaRPr>
          </a:p>
          <a:p>
            <a:pPr algn="l" rtl="0">
              <a:lnSpc>
                <a:spcPct val="100000"/>
              </a:lnSpc>
              <a:buNone/>
            </a:pPr>
            <a:endParaRPr lang="fr"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pPr algn="l" rtl="0"/>
            <a:r>
              <a:rPr lang="fr" b="0" i="0" u="none" baseline="0"/>
              <a:t>Documents de base</a:t>
            </a:r>
            <a:endParaRPr lang="fr" dirty="0"/>
          </a:p>
        </p:txBody>
      </p:sp>
      <p:sp>
        <p:nvSpPr>
          <p:cNvPr id="3" name="Text Placeholder 2"/>
          <p:cNvSpPr>
            <a:spLocks noGrp="1"/>
          </p:cNvSpPr>
          <p:nvPr>
            <p:ph type="body" sz="quarter" idx="10"/>
          </p:nvPr>
        </p:nvSpPr>
        <p:spPr>
          <a:xfrm>
            <a:off x="421200" y="1294410"/>
            <a:ext cx="8521188" cy="4630439"/>
          </a:xfrm>
        </p:spPr>
        <p:txBody>
          <a:bodyPr/>
          <a:lstStyle/>
          <a:p>
            <a:pPr marL="252413" lvl="1" indent="-252413" algn="l" rtl="0">
              <a:lnSpc>
                <a:spcPct val="100000"/>
              </a:lnSpc>
              <a:spcBef>
                <a:spcPts val="1200"/>
              </a:spcBef>
              <a:buSzPct val="140000"/>
              <a:buFont typeface="Wingdings" pitchFamily="2" charset="2"/>
              <a:buChar char="§"/>
            </a:pPr>
            <a:r>
              <a:rPr lang="fr" sz="1600" b="0" i="0" u="none" baseline="0" dirty="0"/>
              <a:t>Hewson</a:t>
            </a:r>
            <a:r>
              <a:rPr lang="fr" sz="1600" b="0" i="0" u="none" baseline="0" dirty="0" smtClean="0"/>
              <a:t>, J</a:t>
            </a:r>
            <a:r>
              <a:rPr lang="fr" sz="1600" b="0" i="0" u="none" baseline="0" dirty="0"/>
              <a:t>., Steininger</a:t>
            </a:r>
            <a:r>
              <a:rPr lang="fr" sz="1600" b="0" i="0" u="none" baseline="0" dirty="0" smtClean="0"/>
              <a:t>, M</a:t>
            </a:r>
            <a:r>
              <a:rPr lang="fr" sz="1600" b="0" i="0" u="none" baseline="0" dirty="0"/>
              <a:t>., and Pesmajoglou</a:t>
            </a:r>
            <a:r>
              <a:rPr lang="fr" sz="1600" b="0" i="0" u="none" baseline="0" dirty="0" smtClean="0"/>
              <a:t>, S</a:t>
            </a:r>
            <a:r>
              <a:rPr lang="fr" sz="1600" b="0" i="0" u="none" baseline="0" dirty="0"/>
              <a:t>., eds. 2013. </a:t>
            </a:r>
            <a:r>
              <a:rPr lang="en-AU" sz="1600" b="0" i="0" u="none" baseline="0" dirty="0" smtClean="0"/>
              <a:t>REDD+</a:t>
            </a:r>
            <a:r>
              <a:rPr lang="fr" sz="1600" b="0" i="0" u="none" baseline="0" dirty="0" smtClean="0"/>
              <a:t> Measurement</a:t>
            </a:r>
            <a:r>
              <a:rPr lang="fr" sz="1600" b="0" i="0" u="none" baseline="0" dirty="0"/>
              <a:t>, Reporting, and Verification (MRV) Manual </a:t>
            </a:r>
            <a:r>
              <a:rPr lang="fr" sz="1600" b="0" i="0" u="none" baseline="0" dirty="0" smtClean="0"/>
              <a:t>2.0 : </a:t>
            </a:r>
            <a:r>
              <a:rPr lang="fr" sz="1600" b="0" i="0" u="none" baseline="0" dirty="0"/>
              <a:t>Forest Carbon, Markets and Communities Program. Washington, </a:t>
            </a:r>
            <a:r>
              <a:rPr lang="fr" sz="1600" b="0" i="0" u="none" baseline="0" dirty="0" smtClean="0"/>
              <a:t>DC : </a:t>
            </a:r>
            <a:r>
              <a:rPr lang="fr" sz="1600" b="0" i="0" u="none" baseline="0" dirty="0"/>
              <a:t>USAID.</a:t>
            </a:r>
            <a:r>
              <a:rPr lang="fr" sz="1600" dirty="0"/>
              <a:t/>
            </a:r>
            <a:br>
              <a:rPr lang="fr" sz="1600" dirty="0"/>
            </a:br>
            <a:r>
              <a:rPr lang="fr" sz="1600" b="0" i="0" u="sng" baseline="0" dirty="0">
                <a:hlinkClick r:id="rId2"/>
              </a:rPr>
              <a:t>http://</a:t>
            </a:r>
            <a:r>
              <a:rPr lang="fr" sz="1600" b="0" i="0" u="sng" baseline="0" dirty="0" smtClean="0">
                <a:hlinkClick r:id="rId2"/>
              </a:rPr>
              <a:t>www.fcmcglobal.org/documents/mrvmanual/MRV_Manual.pdf</a:t>
            </a:r>
            <a:endParaRPr lang="fr" sz="1600" b="0" i="0" u="none" baseline="0" dirty="0"/>
          </a:p>
          <a:p>
            <a:pPr algn="l" rtl="0">
              <a:lnSpc>
                <a:spcPct val="100000"/>
              </a:lnSpc>
            </a:pPr>
            <a:r>
              <a:rPr lang="fr" sz="1600" b="0" i="0" u="none" baseline="0" dirty="0"/>
              <a:t>FFPRI. Nov. 2012. </a:t>
            </a:r>
            <a:r>
              <a:rPr lang="en-AU" sz="1600" b="0" i="0" u="none" baseline="0" dirty="0" smtClean="0"/>
              <a:t>REDD+</a:t>
            </a:r>
            <a:r>
              <a:rPr lang="fr" sz="1600" b="0" i="0" u="none" baseline="0" dirty="0" smtClean="0"/>
              <a:t> Cookbook : </a:t>
            </a:r>
            <a:r>
              <a:rPr lang="fr" sz="1600" b="0" i="0" u="none" baseline="0" dirty="0"/>
              <a:t>How to Measure and Monitor Forest Carbon. Tsukuba, </a:t>
            </a:r>
            <a:r>
              <a:rPr lang="fr" sz="1600" b="0" i="0" u="none" baseline="0" dirty="0" smtClean="0"/>
              <a:t>Japan : </a:t>
            </a:r>
            <a:r>
              <a:rPr lang="fr" sz="1600" b="0" i="0" u="none" baseline="0" dirty="0"/>
              <a:t>REDD Research and Development Center. </a:t>
            </a:r>
            <a:r>
              <a:rPr lang="fr" sz="1600" dirty="0"/>
              <a:t/>
            </a:r>
            <a:br>
              <a:rPr lang="fr" sz="1600" dirty="0"/>
            </a:br>
            <a:r>
              <a:rPr lang="fr" sz="1600" b="0" i="0" u="sng" baseline="0" dirty="0">
                <a:hlinkClick r:id="rId3"/>
              </a:rPr>
              <a:t>http://</a:t>
            </a:r>
            <a:r>
              <a:rPr lang="fr" sz="1600" b="0" i="0" u="sng" baseline="0" dirty="0" smtClean="0">
                <a:hlinkClick r:id="rId3"/>
              </a:rPr>
              <a:t>www.ffpri.affrc.go.jp/redd-rdc/en/reference/cookbook.html</a:t>
            </a:r>
            <a:endParaRPr lang="fr" sz="1600" b="0" i="0" u="none" baseline="0" dirty="0"/>
          </a:p>
          <a:p>
            <a:pPr algn="l" rtl="0">
              <a:lnSpc>
                <a:spcPct val="100000"/>
              </a:lnSpc>
            </a:pPr>
            <a:r>
              <a:rPr lang="fr" sz="1600" b="0" i="0" u="none" baseline="0" dirty="0"/>
              <a:t>Herold, M</a:t>
            </a:r>
            <a:r>
              <a:rPr lang="fr" sz="1600" b="0" i="0" u="none" baseline="0" dirty="0" smtClean="0"/>
              <a:t>. 2009</a:t>
            </a:r>
            <a:r>
              <a:rPr lang="fr" sz="1600" b="0" i="0" u="none" baseline="0" dirty="0"/>
              <a:t>. An Assessment of National forest-monitoring Capabilities in Tropical Non-Annex I </a:t>
            </a:r>
            <a:r>
              <a:rPr lang="fr" sz="1600" b="0" i="0" u="none" baseline="0" dirty="0" smtClean="0"/>
              <a:t>Countries : </a:t>
            </a:r>
            <a:r>
              <a:rPr lang="fr" sz="1600" b="0" i="0" u="none" baseline="0" dirty="0"/>
              <a:t>Recommendations for Capacity Building. Report for the Prince’s Rainforests Project and the Government of Norway. Friedrich-Schiller-Universität Jena and GOFC-GOLD. </a:t>
            </a:r>
            <a:r>
              <a:rPr lang="fr" sz="1600" b="0" i="0" u="none" baseline="0" dirty="0">
                <a:hlinkClick r:id="rId4"/>
              </a:rPr>
              <a:t>http://</a:t>
            </a:r>
            <a:r>
              <a:rPr lang="fr" sz="1600" b="0" i="0" u="none" baseline="0" dirty="0" smtClean="0">
                <a:hlinkClick r:id="rId4"/>
              </a:rPr>
              <a:t>princes.3cdn.net/8453c17981d0ae3cc8_q0m6vsqxd.pdf</a:t>
            </a:r>
            <a:endParaRPr lang="fr" sz="1600" dirty="0"/>
          </a:p>
          <a:p>
            <a:pPr algn="l" rtl="0">
              <a:lnSpc>
                <a:spcPct val="100000"/>
              </a:lnSpc>
            </a:pPr>
            <a:r>
              <a:rPr lang="fr" sz="1600" b="0" i="0" u="none" baseline="0" dirty="0">
                <a:solidFill>
                  <a:schemeClr val="tx1"/>
                </a:solidFill>
              </a:rPr>
              <a:t>CCNUCC. 2009. Cost of Implementing Methodologies and Monitoring Systems. Technical Paper FCCC/TP/2009/1.</a:t>
            </a:r>
            <a:r>
              <a:rPr lang="fr" sz="1600" dirty="0">
                <a:solidFill>
                  <a:schemeClr val="tx1"/>
                </a:solidFill>
              </a:rPr>
              <a:t/>
            </a:r>
            <a:br>
              <a:rPr lang="fr" sz="1600" dirty="0">
                <a:solidFill>
                  <a:schemeClr val="tx1"/>
                </a:solidFill>
              </a:rPr>
            </a:br>
            <a:r>
              <a:rPr lang="fr" sz="1600" b="0" i="0" u="none" baseline="0" dirty="0">
                <a:solidFill>
                  <a:srgbClr val="FF0000"/>
                </a:solidFill>
                <a:hlinkClick r:id="rId5"/>
              </a:rPr>
              <a:t>http://unfccc.int/resource/docs/2009/tp/01.pdf</a:t>
            </a:r>
            <a:endParaRPr lang="fr" sz="1600" dirty="0"/>
          </a:p>
        </p:txBody>
      </p:sp>
    </p:spTree>
    <p:extLst>
      <p:ext uri="{BB962C8B-B14F-4D97-AF65-F5344CB8AC3E}">
        <p14:creationId xmlns:p14="http://schemas.microsoft.com/office/powerpoint/2010/main" val="16774362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hthoek 75"/>
          <p:cNvSpPr/>
          <p:nvPr/>
        </p:nvSpPr>
        <p:spPr>
          <a:xfrm>
            <a:off x="0" y="5595582"/>
            <a:ext cx="9144000" cy="126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 dirty="0"/>
          </a:p>
        </p:txBody>
      </p:sp>
      <p:sp>
        <p:nvSpPr>
          <p:cNvPr id="2" name="Titel 1"/>
          <p:cNvSpPr>
            <a:spLocks noGrp="1"/>
          </p:cNvSpPr>
          <p:nvPr>
            <p:ph type="title"/>
          </p:nvPr>
        </p:nvSpPr>
        <p:spPr>
          <a:xfrm>
            <a:off x="491642" y="230188"/>
            <a:ext cx="8442796" cy="660461"/>
          </a:xfrm>
        </p:spPr>
        <p:txBody>
          <a:bodyPr/>
          <a:lstStyle/>
          <a:p>
            <a:pPr algn="l" rtl="0"/>
            <a:r>
              <a:rPr lang="fr" sz="3200" b="0" i="0" u="none" baseline="0" dirty="0">
                <a:solidFill>
                  <a:schemeClr val="tx1"/>
                </a:solidFill>
              </a:rPr>
              <a:t>Création d’un système de surveillance</a:t>
            </a:r>
            <a:endParaRPr lang="fr" sz="3200" dirty="0">
              <a:solidFill>
                <a:schemeClr val="tx1"/>
              </a:solidFill>
              <a:latin typeface="Tahoma" pitchFamily="34" charset="0"/>
              <a:cs typeface="Tahoma" pitchFamily="34" charset="0"/>
            </a:endParaRPr>
          </a:p>
        </p:txBody>
      </p:sp>
      <p:sp>
        <p:nvSpPr>
          <p:cNvPr id="4" name="Rechteck 72"/>
          <p:cNvSpPr/>
          <p:nvPr/>
        </p:nvSpPr>
        <p:spPr>
          <a:xfrm>
            <a:off x="893888" y="1864519"/>
            <a:ext cx="8045450" cy="1531937"/>
          </a:xfrm>
          <a:prstGeom prst="rect">
            <a:avLst/>
          </a:prstGeom>
          <a:solidFill>
            <a:schemeClr val="bg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fr"/>
          </a:p>
        </p:txBody>
      </p:sp>
      <p:sp>
        <p:nvSpPr>
          <p:cNvPr id="5" name="Textfeld 10"/>
          <p:cNvSpPr txBox="1">
            <a:spLocks noChangeArrowheads="1"/>
          </p:cNvSpPr>
          <p:nvPr/>
        </p:nvSpPr>
        <p:spPr bwMode="auto">
          <a:xfrm>
            <a:off x="6505700" y="1853406"/>
            <a:ext cx="2433637" cy="1570038"/>
          </a:xfrm>
          <a:prstGeom prst="rect">
            <a:avLst/>
          </a:prstGeom>
          <a:noFill/>
          <a:ln w="9525">
            <a:noFill/>
            <a:miter lim="800000"/>
            <a:headEnd/>
            <a:tailEnd/>
          </a:ln>
        </p:spPr>
        <p:txBody>
          <a:bodyPr>
            <a:spAutoFit/>
          </a:bodyPr>
          <a:lstStyle/>
          <a:p>
            <a:pPr algn="l" rtl="0"/>
            <a:r>
              <a:rPr lang="fr" sz="1600" b="0" i="0" u="none" baseline="0" dirty="0"/>
              <a:t>La notification périodique de l’évolution de la superficie forestière et du carbone aérien au Niveau 2 devrait être une cible minimale à court terme.</a:t>
            </a:r>
            <a:endParaRPr lang="fr" sz="1600" dirty="0"/>
          </a:p>
        </p:txBody>
      </p:sp>
      <p:sp>
        <p:nvSpPr>
          <p:cNvPr id="6" name="Rechteck 4"/>
          <p:cNvSpPr/>
          <p:nvPr/>
        </p:nvSpPr>
        <p:spPr>
          <a:xfrm>
            <a:off x="179512" y="1065475"/>
            <a:ext cx="2428875" cy="611719"/>
          </a:xfrm>
          <a:prstGeom prst="rect">
            <a:avLst/>
          </a:prstGeom>
        </p:spPr>
        <p:style>
          <a:lnRef idx="2">
            <a:schemeClr val="dk1"/>
          </a:lnRef>
          <a:fillRef idx="1">
            <a:schemeClr val="lt1"/>
          </a:fillRef>
          <a:effectRef idx="0">
            <a:schemeClr val="dk1"/>
          </a:effectRef>
          <a:fontRef idx="minor">
            <a:schemeClr val="dk1"/>
          </a:fontRef>
        </p:style>
        <p:txBody>
          <a:bodyPr lIns="36000" tIns="36000" rIns="36000" bIns="36000" anchor="ctr"/>
          <a:lstStyle/>
          <a:p>
            <a:pPr algn="ctr" rtl="0" fontAlgn="auto">
              <a:spcBef>
                <a:spcPts val="0"/>
              </a:spcBef>
              <a:spcAft>
                <a:spcPts val="0"/>
              </a:spcAft>
              <a:defRPr/>
            </a:pPr>
            <a:r>
              <a:rPr lang="fr" sz="900" b="0" i="0" u="none" baseline="0" dirty="0"/>
              <a:t>Systèmes nationaux de surveillance des forêts complets et fiables pour la mise en œuvre de REDD et la notification </a:t>
            </a:r>
            <a:r>
              <a:rPr lang="fr" sz="900" b="0" i="0" u="none" baseline="0" dirty="0" smtClean="0"/>
              <a:t>UTCATF ?</a:t>
            </a:r>
            <a:endParaRPr lang="fr" sz="900" dirty="0"/>
          </a:p>
        </p:txBody>
      </p:sp>
      <p:grpSp>
        <p:nvGrpSpPr>
          <p:cNvPr id="7" name="Gruppieren 257"/>
          <p:cNvGrpSpPr>
            <a:grpSpLocks/>
          </p:cNvGrpSpPr>
          <p:nvPr/>
        </p:nvGrpSpPr>
        <p:grpSpPr bwMode="auto">
          <a:xfrm>
            <a:off x="1681287" y="1613694"/>
            <a:ext cx="428625" cy="292100"/>
            <a:chOff x="1750095" y="2078187"/>
            <a:chExt cx="428630" cy="292032"/>
          </a:xfrm>
        </p:grpSpPr>
        <p:sp>
          <p:nvSpPr>
            <p:cNvPr id="8" name="Gleichschenkliges Dreieck 6"/>
            <p:cNvSpPr/>
            <p:nvPr/>
          </p:nvSpPr>
          <p:spPr>
            <a:xfrm rot="10800000">
              <a:off x="1750095" y="2154369"/>
              <a:ext cx="428630" cy="215850"/>
            </a:xfrm>
            <a:prstGeom prst="triangle">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dirty="0"/>
            </a:p>
          </p:txBody>
        </p:sp>
        <p:sp>
          <p:nvSpPr>
            <p:cNvPr id="9" name="Textfeld 399"/>
            <p:cNvSpPr txBox="1">
              <a:spLocks noChangeArrowheads="1"/>
            </p:cNvSpPr>
            <p:nvPr/>
          </p:nvSpPr>
          <p:spPr bwMode="auto">
            <a:xfrm>
              <a:off x="1808924" y="2078187"/>
              <a:ext cx="328626" cy="276934"/>
            </a:xfrm>
            <a:prstGeom prst="rect">
              <a:avLst/>
            </a:prstGeom>
            <a:noFill/>
            <a:ln w="9525">
              <a:noFill/>
              <a:miter lim="800000"/>
              <a:headEnd/>
              <a:tailEnd/>
            </a:ln>
          </p:spPr>
          <p:txBody>
            <a:bodyPr>
              <a:spAutoFit/>
            </a:bodyPr>
            <a:lstStyle/>
            <a:p>
              <a:pPr algn="l" rtl="0"/>
              <a:r>
                <a:rPr lang="fr" sz="1200" b="1" i="0" u="none" baseline="0">
                  <a:solidFill>
                    <a:schemeClr val="bg1"/>
                  </a:solidFill>
                  <a:latin typeface="Calibri" pitchFamily="34" charset="0"/>
                </a:rPr>
                <a:t>N</a:t>
              </a:r>
              <a:endParaRPr lang="fr" sz="1200" b="1">
                <a:solidFill>
                  <a:schemeClr val="bg1"/>
                </a:solidFill>
                <a:latin typeface="Calibri" pitchFamily="34" charset="0"/>
              </a:endParaRPr>
            </a:p>
          </p:txBody>
        </p:sp>
      </p:grpSp>
      <p:grpSp>
        <p:nvGrpSpPr>
          <p:cNvPr id="10" name="Gruppieren 260"/>
          <p:cNvGrpSpPr>
            <a:grpSpLocks/>
          </p:cNvGrpSpPr>
          <p:nvPr/>
        </p:nvGrpSpPr>
        <p:grpSpPr bwMode="auto">
          <a:xfrm>
            <a:off x="488751" y="1631156"/>
            <a:ext cx="428625" cy="276225"/>
            <a:chOff x="357166" y="2095418"/>
            <a:chExt cx="428630" cy="277776"/>
          </a:xfrm>
        </p:grpSpPr>
        <p:sp>
          <p:nvSpPr>
            <p:cNvPr id="11" name="Gleichschenkliges Dreieck 9"/>
            <p:cNvSpPr/>
            <p:nvPr/>
          </p:nvSpPr>
          <p:spPr>
            <a:xfrm rot="10800000">
              <a:off x="357166" y="2154486"/>
              <a:ext cx="428630" cy="215515"/>
            </a:xfrm>
            <a:prstGeom prst="triangle">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dirty="0"/>
            </a:p>
          </p:txBody>
        </p:sp>
        <p:sp>
          <p:nvSpPr>
            <p:cNvPr id="12" name="Textfeld 403"/>
            <p:cNvSpPr txBox="1">
              <a:spLocks noChangeArrowheads="1"/>
            </p:cNvSpPr>
            <p:nvPr/>
          </p:nvSpPr>
          <p:spPr bwMode="auto">
            <a:xfrm>
              <a:off x="428604" y="2095418"/>
              <a:ext cx="264819" cy="277776"/>
            </a:xfrm>
            <a:prstGeom prst="rect">
              <a:avLst/>
            </a:prstGeom>
            <a:noFill/>
            <a:ln w="9525">
              <a:noFill/>
              <a:miter lim="800000"/>
              <a:headEnd/>
              <a:tailEnd/>
            </a:ln>
          </p:spPr>
          <p:txBody>
            <a:bodyPr wrap="none">
              <a:spAutoFit/>
            </a:bodyPr>
            <a:lstStyle/>
            <a:p>
              <a:pPr algn="ctr" rtl="0"/>
              <a:r>
                <a:rPr lang="fr" sz="1200" b="1" i="0" u="none" baseline="0" dirty="0">
                  <a:solidFill>
                    <a:schemeClr val="bg1"/>
                  </a:solidFill>
                  <a:latin typeface="Calibri" pitchFamily="34" charset="0"/>
                </a:rPr>
                <a:t>O</a:t>
              </a:r>
              <a:endParaRPr lang="fr" sz="1200" b="1" dirty="0">
                <a:solidFill>
                  <a:schemeClr val="bg1"/>
                </a:solidFill>
                <a:latin typeface="Calibri" pitchFamily="34" charset="0"/>
              </a:endParaRPr>
            </a:p>
          </p:txBody>
        </p:sp>
      </p:grpSp>
      <p:sp>
        <p:nvSpPr>
          <p:cNvPr id="13" name="Rechteck 12"/>
          <p:cNvSpPr/>
          <p:nvPr/>
        </p:nvSpPr>
        <p:spPr>
          <a:xfrm>
            <a:off x="1015830" y="1989931"/>
            <a:ext cx="1586207" cy="441325"/>
          </a:xfrm>
          <a:prstGeom prst="rect">
            <a:avLst/>
          </a:prstGeom>
        </p:spPr>
        <p:style>
          <a:lnRef idx="2">
            <a:schemeClr val="dk1"/>
          </a:lnRef>
          <a:fillRef idx="1">
            <a:schemeClr val="lt1"/>
          </a:fillRef>
          <a:effectRef idx="0">
            <a:schemeClr val="dk1"/>
          </a:effectRef>
          <a:fontRef idx="minor">
            <a:schemeClr val="dk1"/>
          </a:fontRef>
        </p:style>
        <p:txBody>
          <a:bodyPr lIns="36000" tIns="36000" rIns="36000" bIns="36000" anchor="ctr"/>
          <a:lstStyle/>
          <a:p>
            <a:pPr algn="ctr" rtl="0" fontAlgn="auto">
              <a:spcBef>
                <a:spcPts val="0"/>
              </a:spcBef>
              <a:spcAft>
                <a:spcPts val="0"/>
              </a:spcAft>
              <a:defRPr/>
            </a:pPr>
            <a:r>
              <a:rPr lang="fr" sz="800" b="0" i="0" u="none" baseline="0" dirty="0"/>
              <a:t>Données cohérentes sur l’évolution de la superficie forestière au fil du </a:t>
            </a:r>
            <a:r>
              <a:rPr lang="fr" sz="800" b="0" i="0" u="none" baseline="0" dirty="0" smtClean="0"/>
              <a:t>temps ?</a:t>
            </a:r>
            <a:endParaRPr lang="fr" sz="800" dirty="0"/>
          </a:p>
        </p:txBody>
      </p:sp>
      <p:grpSp>
        <p:nvGrpSpPr>
          <p:cNvPr id="14" name="Gruppieren 268"/>
          <p:cNvGrpSpPr>
            <a:grpSpLocks/>
          </p:cNvGrpSpPr>
          <p:nvPr/>
        </p:nvGrpSpPr>
        <p:grpSpPr bwMode="auto">
          <a:xfrm>
            <a:off x="2546475" y="2002631"/>
            <a:ext cx="287337" cy="428625"/>
            <a:chOff x="2000240" y="571472"/>
            <a:chExt cx="287033" cy="428630"/>
          </a:xfrm>
        </p:grpSpPr>
        <p:sp>
          <p:nvSpPr>
            <p:cNvPr id="15" name="Gleichschenkliges Dreieck 14"/>
            <p:cNvSpPr/>
            <p:nvPr/>
          </p:nvSpPr>
          <p:spPr>
            <a:xfrm rot="5400000">
              <a:off x="1965122" y="677952"/>
              <a:ext cx="428630" cy="215672"/>
            </a:xfrm>
            <a:prstGeom prst="triangle">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dirty="0"/>
            </a:p>
          </p:txBody>
        </p:sp>
        <p:sp>
          <p:nvSpPr>
            <p:cNvPr id="16" name="Textfeld 410"/>
            <p:cNvSpPr txBox="1">
              <a:spLocks noChangeArrowheads="1"/>
            </p:cNvSpPr>
            <p:nvPr/>
          </p:nvSpPr>
          <p:spPr bwMode="auto">
            <a:xfrm>
              <a:off x="2000240" y="651663"/>
              <a:ext cx="285752" cy="277002"/>
            </a:xfrm>
            <a:prstGeom prst="rect">
              <a:avLst/>
            </a:prstGeom>
            <a:noFill/>
            <a:ln w="9525">
              <a:noFill/>
              <a:miter lim="800000"/>
              <a:headEnd/>
              <a:tailEnd/>
            </a:ln>
          </p:spPr>
          <p:txBody>
            <a:bodyPr>
              <a:spAutoFit/>
            </a:bodyPr>
            <a:lstStyle/>
            <a:p>
              <a:pPr algn="l" rtl="0"/>
              <a:r>
                <a:rPr lang="fr" sz="1200" b="1" i="0" u="none" baseline="0">
                  <a:solidFill>
                    <a:schemeClr val="bg1"/>
                  </a:solidFill>
                  <a:latin typeface="Calibri" pitchFamily="34" charset="0"/>
                </a:rPr>
                <a:t>N</a:t>
              </a:r>
              <a:endParaRPr lang="fr" sz="1200" b="1">
                <a:solidFill>
                  <a:schemeClr val="bg1"/>
                </a:solidFill>
                <a:latin typeface="Calibri" pitchFamily="34" charset="0"/>
              </a:endParaRPr>
            </a:p>
          </p:txBody>
        </p:sp>
      </p:grpSp>
      <p:grpSp>
        <p:nvGrpSpPr>
          <p:cNvPr id="17" name="Gruppieren 271"/>
          <p:cNvGrpSpPr>
            <a:grpSpLocks/>
          </p:cNvGrpSpPr>
          <p:nvPr/>
        </p:nvGrpSpPr>
        <p:grpSpPr bwMode="auto">
          <a:xfrm>
            <a:off x="1659062" y="2359819"/>
            <a:ext cx="428625" cy="285750"/>
            <a:chOff x="1000749" y="1142976"/>
            <a:chExt cx="428630" cy="286395"/>
          </a:xfrm>
        </p:grpSpPr>
        <p:sp>
          <p:nvSpPr>
            <p:cNvPr id="18" name="Gleichschenkliges Dreieck 17"/>
            <p:cNvSpPr/>
            <p:nvPr/>
          </p:nvSpPr>
          <p:spPr>
            <a:xfrm rot="10800000">
              <a:off x="1000749" y="1212984"/>
              <a:ext cx="428630" cy="216387"/>
            </a:xfrm>
            <a:prstGeom prst="triangle">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dirty="0"/>
            </a:p>
          </p:txBody>
        </p:sp>
        <p:sp>
          <p:nvSpPr>
            <p:cNvPr id="19" name="Textfeld 415"/>
            <p:cNvSpPr txBox="1">
              <a:spLocks noChangeArrowheads="1"/>
            </p:cNvSpPr>
            <p:nvPr/>
          </p:nvSpPr>
          <p:spPr bwMode="auto">
            <a:xfrm>
              <a:off x="1072187" y="1142976"/>
              <a:ext cx="264819" cy="277625"/>
            </a:xfrm>
            <a:prstGeom prst="rect">
              <a:avLst/>
            </a:prstGeom>
            <a:noFill/>
            <a:ln w="9525">
              <a:noFill/>
              <a:miter lim="800000"/>
              <a:headEnd/>
              <a:tailEnd/>
            </a:ln>
          </p:spPr>
          <p:txBody>
            <a:bodyPr wrap="none">
              <a:spAutoFit/>
            </a:bodyPr>
            <a:lstStyle/>
            <a:p>
              <a:pPr algn="ctr" rtl="0"/>
              <a:r>
                <a:rPr lang="fr" sz="1200" b="1" i="0" u="none" baseline="0">
                  <a:solidFill>
                    <a:schemeClr val="bg1"/>
                  </a:solidFill>
                  <a:latin typeface="Calibri" pitchFamily="34" charset="0"/>
                </a:rPr>
                <a:t>O</a:t>
              </a:r>
              <a:endParaRPr lang="fr" sz="1200" b="1">
                <a:solidFill>
                  <a:schemeClr val="bg1"/>
                </a:solidFill>
                <a:latin typeface="Calibri" pitchFamily="34" charset="0"/>
              </a:endParaRPr>
            </a:p>
          </p:txBody>
        </p:sp>
      </p:grpSp>
      <p:sp>
        <p:nvSpPr>
          <p:cNvPr id="20" name="Rechteck 19"/>
          <p:cNvSpPr/>
          <p:nvPr/>
        </p:nvSpPr>
        <p:spPr>
          <a:xfrm>
            <a:off x="1015830" y="2770981"/>
            <a:ext cx="1573508" cy="441325"/>
          </a:xfrm>
          <a:prstGeom prst="rect">
            <a:avLst/>
          </a:prstGeom>
        </p:spPr>
        <p:style>
          <a:lnRef idx="2">
            <a:schemeClr val="dk1"/>
          </a:lnRef>
          <a:fillRef idx="1">
            <a:schemeClr val="lt1"/>
          </a:fillRef>
          <a:effectRef idx="0">
            <a:schemeClr val="dk1"/>
          </a:effectRef>
          <a:fontRef idx="minor">
            <a:schemeClr val="dk1"/>
          </a:fontRef>
        </p:style>
        <p:txBody>
          <a:bodyPr lIns="36000" tIns="36000" rIns="36000" bIns="36000" anchor="ctr"/>
          <a:lstStyle/>
          <a:p>
            <a:pPr algn="ctr" rtl="0" fontAlgn="auto">
              <a:spcBef>
                <a:spcPts val="0"/>
              </a:spcBef>
              <a:spcAft>
                <a:spcPts val="0"/>
              </a:spcAft>
              <a:defRPr/>
            </a:pPr>
            <a:r>
              <a:rPr lang="fr" sz="800" b="0" i="0" u="none" baseline="0" dirty="0"/>
              <a:t>Données sur les émissions de carbone liées aux changements d’affectation des </a:t>
            </a:r>
            <a:r>
              <a:rPr lang="fr" sz="800" b="0" i="0" u="none" baseline="0" dirty="0" smtClean="0"/>
              <a:t>terres ?</a:t>
            </a:r>
            <a:endParaRPr lang="fr" sz="800" dirty="0"/>
          </a:p>
        </p:txBody>
      </p:sp>
      <p:grpSp>
        <p:nvGrpSpPr>
          <p:cNvPr id="21" name="Gruppieren 275"/>
          <p:cNvGrpSpPr>
            <a:grpSpLocks/>
          </p:cNvGrpSpPr>
          <p:nvPr/>
        </p:nvGrpSpPr>
        <p:grpSpPr bwMode="auto">
          <a:xfrm>
            <a:off x="2533775" y="2783681"/>
            <a:ext cx="285750" cy="428625"/>
            <a:chOff x="2000240" y="571472"/>
            <a:chExt cx="287034" cy="428630"/>
          </a:xfrm>
        </p:grpSpPr>
        <p:sp>
          <p:nvSpPr>
            <p:cNvPr id="22" name="Gleichschenkliges Dreieck 21"/>
            <p:cNvSpPr/>
            <p:nvPr/>
          </p:nvSpPr>
          <p:spPr>
            <a:xfrm rot="5400000">
              <a:off x="1965321" y="678149"/>
              <a:ext cx="428630" cy="215276"/>
            </a:xfrm>
            <a:prstGeom prst="triangle">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dirty="0"/>
            </a:p>
          </p:txBody>
        </p:sp>
        <p:sp>
          <p:nvSpPr>
            <p:cNvPr id="23" name="Textfeld 422"/>
            <p:cNvSpPr txBox="1">
              <a:spLocks noChangeArrowheads="1"/>
            </p:cNvSpPr>
            <p:nvPr/>
          </p:nvSpPr>
          <p:spPr bwMode="auto">
            <a:xfrm>
              <a:off x="2000240" y="651663"/>
              <a:ext cx="285752" cy="277002"/>
            </a:xfrm>
            <a:prstGeom prst="rect">
              <a:avLst/>
            </a:prstGeom>
            <a:noFill/>
            <a:ln w="9525">
              <a:noFill/>
              <a:miter lim="800000"/>
              <a:headEnd/>
              <a:tailEnd/>
            </a:ln>
          </p:spPr>
          <p:txBody>
            <a:bodyPr>
              <a:spAutoFit/>
            </a:bodyPr>
            <a:lstStyle/>
            <a:p>
              <a:pPr algn="l" rtl="0"/>
              <a:r>
                <a:rPr lang="fr" sz="1200" b="1" i="0" u="none" baseline="0">
                  <a:solidFill>
                    <a:schemeClr val="bg1"/>
                  </a:solidFill>
                  <a:latin typeface="Calibri" pitchFamily="34" charset="0"/>
                </a:rPr>
                <a:t>N</a:t>
              </a:r>
              <a:endParaRPr lang="fr" sz="1200" b="1">
                <a:solidFill>
                  <a:schemeClr val="bg1"/>
                </a:solidFill>
                <a:latin typeface="Calibri" pitchFamily="34" charset="0"/>
              </a:endParaRPr>
            </a:p>
          </p:txBody>
        </p:sp>
      </p:grpSp>
      <p:grpSp>
        <p:nvGrpSpPr>
          <p:cNvPr id="24" name="Gruppieren 278"/>
          <p:cNvGrpSpPr>
            <a:grpSpLocks/>
          </p:cNvGrpSpPr>
          <p:nvPr/>
        </p:nvGrpSpPr>
        <p:grpSpPr bwMode="auto">
          <a:xfrm>
            <a:off x="1657475" y="3140869"/>
            <a:ext cx="428625" cy="287337"/>
            <a:chOff x="1000749" y="1142976"/>
            <a:chExt cx="428630" cy="286395"/>
          </a:xfrm>
        </p:grpSpPr>
        <p:sp>
          <p:nvSpPr>
            <p:cNvPr id="25" name="Gleichschenkliges Dreieck 24"/>
            <p:cNvSpPr/>
            <p:nvPr/>
          </p:nvSpPr>
          <p:spPr>
            <a:xfrm rot="10800000">
              <a:off x="1000749" y="1214179"/>
              <a:ext cx="428630" cy="215192"/>
            </a:xfrm>
            <a:prstGeom prst="triangle">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dirty="0"/>
            </a:p>
          </p:txBody>
        </p:sp>
        <p:sp>
          <p:nvSpPr>
            <p:cNvPr id="26" name="Textfeld 446"/>
            <p:cNvSpPr txBox="1">
              <a:spLocks noChangeArrowheads="1"/>
            </p:cNvSpPr>
            <p:nvPr/>
          </p:nvSpPr>
          <p:spPr bwMode="auto">
            <a:xfrm>
              <a:off x="1072187" y="1142976"/>
              <a:ext cx="264819" cy="276091"/>
            </a:xfrm>
            <a:prstGeom prst="rect">
              <a:avLst/>
            </a:prstGeom>
            <a:noFill/>
            <a:ln w="9525">
              <a:noFill/>
              <a:miter lim="800000"/>
              <a:headEnd/>
              <a:tailEnd/>
            </a:ln>
          </p:spPr>
          <p:txBody>
            <a:bodyPr wrap="none">
              <a:spAutoFit/>
            </a:bodyPr>
            <a:lstStyle/>
            <a:p>
              <a:pPr algn="ctr" rtl="0"/>
              <a:r>
                <a:rPr lang="fr" sz="1200" b="1" i="0" u="none" baseline="0">
                  <a:solidFill>
                    <a:schemeClr val="bg1"/>
                  </a:solidFill>
                  <a:latin typeface="Calibri" pitchFamily="34" charset="0"/>
                </a:rPr>
                <a:t>O</a:t>
              </a:r>
              <a:endParaRPr lang="fr" sz="1200" b="1">
                <a:solidFill>
                  <a:schemeClr val="bg1"/>
                </a:solidFill>
                <a:latin typeface="Calibri" pitchFamily="34" charset="0"/>
              </a:endParaRPr>
            </a:p>
          </p:txBody>
        </p:sp>
      </p:grpSp>
      <p:sp>
        <p:nvSpPr>
          <p:cNvPr id="27" name="Rechteck 26"/>
          <p:cNvSpPr/>
          <p:nvPr/>
        </p:nvSpPr>
        <p:spPr>
          <a:xfrm>
            <a:off x="3195762" y="1885156"/>
            <a:ext cx="3213100" cy="663575"/>
          </a:xfrm>
          <a:prstGeom prst="rect">
            <a:avLst/>
          </a:prstGeom>
        </p:spPr>
        <p:style>
          <a:lnRef idx="1">
            <a:schemeClr val="dk1"/>
          </a:lnRef>
          <a:fillRef idx="2">
            <a:schemeClr val="dk1"/>
          </a:fillRef>
          <a:effectRef idx="1">
            <a:schemeClr val="dk1"/>
          </a:effectRef>
          <a:fontRef idx="minor">
            <a:schemeClr val="dk1"/>
          </a:fontRef>
        </p:style>
        <p:txBody>
          <a:bodyPr lIns="36000" tIns="36000" rIns="36000" bIns="36000" anchor="ctr"/>
          <a:lstStyle/>
          <a:p>
            <a:pPr marL="90488" indent="-90488" algn="l" rtl="0" fontAlgn="auto">
              <a:spcBef>
                <a:spcPts val="0"/>
              </a:spcBef>
              <a:spcAft>
                <a:spcPts val="0"/>
              </a:spcAft>
              <a:buFont typeface="Arial" pitchFamily="34" charset="0"/>
              <a:buChar char="•"/>
              <a:defRPr/>
            </a:pPr>
            <a:r>
              <a:rPr lang="fr" sz="900" b="0" i="0" u="none" baseline="0" dirty="0"/>
              <a:t>Savoir-faire et ressources humaines nécessaires à l’accès, au traitement et à l’interprétation des données satellitaires sur l’évolution des forêts</a:t>
            </a:r>
          </a:p>
          <a:p>
            <a:pPr marL="90488" indent="-90488" algn="l" rtl="0" fontAlgn="auto">
              <a:spcBef>
                <a:spcPts val="0"/>
              </a:spcBef>
              <a:spcAft>
                <a:spcPts val="0"/>
              </a:spcAft>
              <a:buFont typeface="Arial" pitchFamily="34" charset="0"/>
              <a:buChar char="•"/>
              <a:defRPr/>
            </a:pPr>
            <a:r>
              <a:rPr lang="fr" sz="900" b="0" i="0" u="none" baseline="0" dirty="0"/>
              <a:t>Données et ressources </a:t>
            </a:r>
            <a:r>
              <a:rPr lang="fr" sz="900" b="0" i="0" u="none" baseline="0" dirty="0" smtClean="0"/>
              <a:t>techniques</a:t>
            </a:r>
            <a:endParaRPr lang="fr" sz="900" b="0" i="0" u="none" baseline="0" dirty="0"/>
          </a:p>
        </p:txBody>
      </p:sp>
      <p:cxnSp>
        <p:nvCxnSpPr>
          <p:cNvPr id="28" name="Gewinkelte Verbindung 27"/>
          <p:cNvCxnSpPr>
            <a:endCxn id="20" idx="0"/>
          </p:cNvCxnSpPr>
          <p:nvPr/>
        </p:nvCxnSpPr>
        <p:spPr>
          <a:xfrm rot="5400000">
            <a:off x="1764957" y="2673671"/>
            <a:ext cx="134938" cy="5968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Gewinkelte Verbindung 28"/>
          <p:cNvCxnSpPr/>
          <p:nvPr/>
        </p:nvCxnSpPr>
        <p:spPr>
          <a:xfrm rot="5400000">
            <a:off x="1828925" y="1926431"/>
            <a:ext cx="133350" cy="317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Rechteck 29"/>
          <p:cNvSpPr/>
          <p:nvPr/>
        </p:nvSpPr>
        <p:spPr>
          <a:xfrm>
            <a:off x="3192587" y="2677319"/>
            <a:ext cx="3214688" cy="644525"/>
          </a:xfrm>
          <a:prstGeom prst="rect">
            <a:avLst/>
          </a:prstGeom>
        </p:spPr>
        <p:style>
          <a:lnRef idx="1">
            <a:schemeClr val="dk1"/>
          </a:lnRef>
          <a:fillRef idx="2">
            <a:schemeClr val="dk1"/>
          </a:fillRef>
          <a:effectRef idx="1">
            <a:schemeClr val="dk1"/>
          </a:effectRef>
          <a:fontRef idx="minor">
            <a:schemeClr val="dk1"/>
          </a:fontRef>
        </p:style>
        <p:txBody>
          <a:bodyPr lIns="36000" tIns="36000" rIns="36000" bIns="36000" anchor="ctr"/>
          <a:lstStyle/>
          <a:p>
            <a:pPr marL="90488" indent="-90488" algn="l" rtl="0" fontAlgn="auto">
              <a:spcBef>
                <a:spcPts val="0"/>
              </a:spcBef>
              <a:spcAft>
                <a:spcPts val="0"/>
              </a:spcAft>
              <a:buFont typeface="Arial" pitchFamily="34" charset="0"/>
              <a:buChar char="•"/>
              <a:defRPr/>
            </a:pPr>
            <a:r>
              <a:rPr lang="fr" sz="900" b="0" i="0" u="none" baseline="0" dirty="0"/>
              <a:t>Capacités nécessaires pour dresser l’inventaire national du carbone forestier et effectuer des évaluations locales ciblées</a:t>
            </a:r>
          </a:p>
          <a:p>
            <a:pPr marL="90488" indent="-90488" algn="l" rtl="0" fontAlgn="auto">
              <a:spcBef>
                <a:spcPts val="0"/>
              </a:spcBef>
              <a:spcAft>
                <a:spcPts val="0"/>
              </a:spcAft>
              <a:buFont typeface="Arial" pitchFamily="34" charset="0"/>
              <a:buChar char="•"/>
              <a:defRPr/>
            </a:pPr>
            <a:r>
              <a:rPr lang="fr" sz="900" b="0" i="0" u="none" baseline="0" dirty="0"/>
              <a:t>Savoir-faire et ressources nécessaires à la mesure du carbone (au sol ou à distance</a:t>
            </a:r>
            <a:r>
              <a:rPr lang="fr" sz="900" b="0" i="0" u="none" baseline="0" dirty="0" smtClean="0"/>
              <a:t>)</a:t>
            </a:r>
            <a:endParaRPr lang="fr" sz="900" b="0" i="0" u="none" baseline="0" dirty="0"/>
          </a:p>
        </p:txBody>
      </p:sp>
      <p:sp>
        <p:nvSpPr>
          <p:cNvPr id="31" name="Rechteck 30"/>
          <p:cNvSpPr/>
          <p:nvPr/>
        </p:nvSpPr>
        <p:spPr>
          <a:xfrm>
            <a:off x="1015829" y="3553619"/>
            <a:ext cx="1570334" cy="441325"/>
          </a:xfrm>
          <a:prstGeom prst="rect">
            <a:avLst/>
          </a:prstGeom>
        </p:spPr>
        <p:style>
          <a:lnRef idx="2">
            <a:schemeClr val="dk1"/>
          </a:lnRef>
          <a:fillRef idx="1">
            <a:schemeClr val="lt1"/>
          </a:fillRef>
          <a:effectRef idx="0">
            <a:schemeClr val="dk1"/>
          </a:effectRef>
          <a:fontRef idx="minor">
            <a:schemeClr val="dk1"/>
          </a:fontRef>
        </p:style>
        <p:txBody>
          <a:bodyPr lIns="36000" tIns="36000" rIns="36000" bIns="36000" anchor="ctr"/>
          <a:lstStyle/>
          <a:p>
            <a:pPr algn="ctr" rtl="0" fontAlgn="auto">
              <a:spcBef>
                <a:spcPts val="0"/>
              </a:spcBef>
              <a:spcAft>
                <a:spcPts val="0"/>
              </a:spcAft>
              <a:defRPr/>
            </a:pPr>
            <a:r>
              <a:rPr lang="fr" sz="800" b="0" i="0" u="none" baseline="0" dirty="0"/>
              <a:t>Données sur les variations du carbone dans les espaces forestiers </a:t>
            </a:r>
            <a:r>
              <a:rPr lang="fr" sz="800" b="0" i="0" u="none" baseline="0" dirty="0" smtClean="0"/>
              <a:t>restants ?</a:t>
            </a:r>
            <a:endParaRPr lang="fr" sz="800" dirty="0"/>
          </a:p>
        </p:txBody>
      </p:sp>
      <p:grpSp>
        <p:nvGrpSpPr>
          <p:cNvPr id="32" name="Gruppieren 286"/>
          <p:cNvGrpSpPr>
            <a:grpSpLocks/>
          </p:cNvGrpSpPr>
          <p:nvPr/>
        </p:nvGrpSpPr>
        <p:grpSpPr bwMode="auto">
          <a:xfrm>
            <a:off x="2530600" y="3566319"/>
            <a:ext cx="287337" cy="428625"/>
            <a:chOff x="2000240" y="571472"/>
            <a:chExt cx="287033" cy="428630"/>
          </a:xfrm>
        </p:grpSpPr>
        <p:sp>
          <p:nvSpPr>
            <p:cNvPr id="33" name="Gleichschenkliges Dreieck 32"/>
            <p:cNvSpPr/>
            <p:nvPr/>
          </p:nvSpPr>
          <p:spPr>
            <a:xfrm rot="5400000">
              <a:off x="1965122" y="677952"/>
              <a:ext cx="428630" cy="215672"/>
            </a:xfrm>
            <a:prstGeom prst="triangle">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dirty="0"/>
            </a:p>
          </p:txBody>
        </p:sp>
        <p:sp>
          <p:nvSpPr>
            <p:cNvPr id="34" name="Textfeld 460"/>
            <p:cNvSpPr txBox="1">
              <a:spLocks noChangeArrowheads="1"/>
            </p:cNvSpPr>
            <p:nvPr/>
          </p:nvSpPr>
          <p:spPr bwMode="auto">
            <a:xfrm>
              <a:off x="2000240" y="651663"/>
              <a:ext cx="285752" cy="277002"/>
            </a:xfrm>
            <a:prstGeom prst="rect">
              <a:avLst/>
            </a:prstGeom>
            <a:noFill/>
            <a:ln w="9525">
              <a:noFill/>
              <a:miter lim="800000"/>
              <a:headEnd/>
              <a:tailEnd/>
            </a:ln>
          </p:spPr>
          <p:txBody>
            <a:bodyPr>
              <a:spAutoFit/>
            </a:bodyPr>
            <a:lstStyle/>
            <a:p>
              <a:pPr algn="l" rtl="0"/>
              <a:r>
                <a:rPr lang="fr" sz="1200" b="1" i="0" u="none" baseline="0">
                  <a:solidFill>
                    <a:schemeClr val="bg1"/>
                  </a:solidFill>
                  <a:latin typeface="Calibri" pitchFamily="34" charset="0"/>
                </a:rPr>
                <a:t>N</a:t>
              </a:r>
              <a:endParaRPr lang="fr" sz="1200" b="1">
                <a:solidFill>
                  <a:schemeClr val="bg1"/>
                </a:solidFill>
                <a:latin typeface="Calibri" pitchFamily="34" charset="0"/>
              </a:endParaRPr>
            </a:p>
          </p:txBody>
        </p:sp>
      </p:grpSp>
      <p:grpSp>
        <p:nvGrpSpPr>
          <p:cNvPr id="35" name="Gruppieren 289"/>
          <p:cNvGrpSpPr>
            <a:grpSpLocks/>
          </p:cNvGrpSpPr>
          <p:nvPr/>
        </p:nvGrpSpPr>
        <p:grpSpPr bwMode="auto">
          <a:xfrm>
            <a:off x="1654300" y="3923506"/>
            <a:ext cx="428625" cy="285750"/>
            <a:chOff x="1000749" y="1142976"/>
            <a:chExt cx="428630" cy="286395"/>
          </a:xfrm>
        </p:grpSpPr>
        <p:sp>
          <p:nvSpPr>
            <p:cNvPr id="36" name="Gleichschenkliges Dreieck 35"/>
            <p:cNvSpPr/>
            <p:nvPr/>
          </p:nvSpPr>
          <p:spPr>
            <a:xfrm rot="10800000">
              <a:off x="1000749" y="1212984"/>
              <a:ext cx="428630" cy="216387"/>
            </a:xfrm>
            <a:prstGeom prst="triangle">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dirty="0"/>
            </a:p>
          </p:txBody>
        </p:sp>
        <p:sp>
          <p:nvSpPr>
            <p:cNvPr id="37" name="Textfeld 463"/>
            <p:cNvSpPr txBox="1">
              <a:spLocks noChangeArrowheads="1"/>
            </p:cNvSpPr>
            <p:nvPr/>
          </p:nvSpPr>
          <p:spPr bwMode="auto">
            <a:xfrm>
              <a:off x="1072187" y="1142976"/>
              <a:ext cx="264819" cy="277625"/>
            </a:xfrm>
            <a:prstGeom prst="rect">
              <a:avLst/>
            </a:prstGeom>
            <a:noFill/>
            <a:ln w="9525">
              <a:noFill/>
              <a:miter lim="800000"/>
              <a:headEnd/>
              <a:tailEnd/>
            </a:ln>
          </p:spPr>
          <p:txBody>
            <a:bodyPr wrap="none">
              <a:spAutoFit/>
            </a:bodyPr>
            <a:lstStyle/>
            <a:p>
              <a:pPr algn="ctr" rtl="0"/>
              <a:r>
                <a:rPr lang="fr" sz="1200" b="1" i="0" u="none" baseline="0">
                  <a:solidFill>
                    <a:schemeClr val="bg1"/>
                  </a:solidFill>
                  <a:latin typeface="Calibri" pitchFamily="34" charset="0"/>
                </a:rPr>
                <a:t>O</a:t>
              </a:r>
              <a:endParaRPr lang="fr" sz="1200" b="1">
                <a:solidFill>
                  <a:schemeClr val="bg1"/>
                </a:solidFill>
                <a:latin typeface="Calibri" pitchFamily="34" charset="0"/>
              </a:endParaRPr>
            </a:p>
          </p:txBody>
        </p:sp>
      </p:grpSp>
      <p:cxnSp>
        <p:nvCxnSpPr>
          <p:cNvPr id="38" name="Gewinkelte Verbindung 37"/>
          <p:cNvCxnSpPr/>
          <p:nvPr/>
        </p:nvCxnSpPr>
        <p:spPr>
          <a:xfrm rot="5400000">
            <a:off x="1791619" y="3489324"/>
            <a:ext cx="146050" cy="476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hteck 38"/>
          <p:cNvSpPr/>
          <p:nvPr/>
        </p:nvSpPr>
        <p:spPr>
          <a:xfrm>
            <a:off x="3191000" y="3458369"/>
            <a:ext cx="3214687" cy="658812"/>
          </a:xfrm>
          <a:prstGeom prst="rect">
            <a:avLst/>
          </a:prstGeom>
        </p:spPr>
        <p:style>
          <a:lnRef idx="1">
            <a:schemeClr val="dk1"/>
          </a:lnRef>
          <a:fillRef idx="2">
            <a:schemeClr val="dk1"/>
          </a:fillRef>
          <a:effectRef idx="1">
            <a:schemeClr val="dk1"/>
          </a:effectRef>
          <a:fontRef idx="minor">
            <a:schemeClr val="dk1"/>
          </a:fontRef>
        </p:style>
        <p:txBody>
          <a:bodyPr lIns="36000" tIns="36000" rIns="36000" bIns="36000" anchor="ctr"/>
          <a:lstStyle/>
          <a:p>
            <a:pPr marL="90488" indent="-90488" algn="l" rtl="0" fontAlgn="auto">
              <a:spcBef>
                <a:spcPts val="0"/>
              </a:spcBef>
              <a:spcAft>
                <a:spcPts val="0"/>
              </a:spcAft>
              <a:buFont typeface="Arial" pitchFamily="34" charset="0"/>
              <a:buChar char="•"/>
              <a:defRPr/>
            </a:pPr>
            <a:r>
              <a:rPr lang="fr" sz="900" b="0" i="0" u="none" baseline="0" dirty="0"/>
              <a:t>Analyse des processus humains (dégradation</a:t>
            </a:r>
            <a:r>
              <a:rPr lang="fr" sz="900" b="0" i="0" u="none" baseline="0" dirty="0" smtClean="0"/>
              <a:t>, etc</a:t>
            </a:r>
            <a:r>
              <a:rPr lang="fr" sz="900" b="0" i="0" u="none" baseline="0" dirty="0"/>
              <a:t>.) et zones touchées</a:t>
            </a:r>
          </a:p>
          <a:p>
            <a:pPr marL="90488" indent="-90488" algn="l" rtl="0" fontAlgn="auto">
              <a:spcBef>
                <a:spcPts val="0"/>
              </a:spcBef>
              <a:spcAft>
                <a:spcPts val="0"/>
              </a:spcAft>
              <a:buFont typeface="Arial" pitchFamily="34" charset="0"/>
              <a:buChar char="•"/>
              <a:defRPr/>
            </a:pPr>
            <a:r>
              <a:rPr lang="fr" sz="900" b="0" i="0" u="none" baseline="0" dirty="0"/>
              <a:t>Savoir-faire et ressources humaines nécessaires à la mesure du carbone aérien (à long terme</a:t>
            </a:r>
            <a:r>
              <a:rPr lang="fr" sz="900" b="0" i="0" u="none" baseline="0" dirty="0" smtClean="0"/>
              <a:t>)</a:t>
            </a:r>
            <a:endParaRPr lang="fr" sz="900" b="0" i="0" u="none" baseline="0" dirty="0"/>
          </a:p>
        </p:txBody>
      </p:sp>
      <p:sp>
        <p:nvSpPr>
          <p:cNvPr id="40" name="Rechteck 39"/>
          <p:cNvSpPr/>
          <p:nvPr/>
        </p:nvSpPr>
        <p:spPr>
          <a:xfrm>
            <a:off x="1015830" y="5118894"/>
            <a:ext cx="1568745" cy="441325"/>
          </a:xfrm>
          <a:prstGeom prst="rect">
            <a:avLst/>
          </a:prstGeom>
        </p:spPr>
        <p:style>
          <a:lnRef idx="2">
            <a:schemeClr val="dk1"/>
          </a:lnRef>
          <a:fillRef idx="1">
            <a:schemeClr val="lt1"/>
          </a:fillRef>
          <a:effectRef idx="0">
            <a:schemeClr val="dk1"/>
          </a:effectRef>
          <a:fontRef idx="minor">
            <a:schemeClr val="dk1"/>
          </a:fontRef>
        </p:style>
        <p:txBody>
          <a:bodyPr lIns="36000" tIns="36000" rIns="36000" bIns="36000" anchor="ctr"/>
          <a:lstStyle/>
          <a:p>
            <a:pPr algn="ctr" rtl="0" fontAlgn="auto">
              <a:spcBef>
                <a:spcPts val="0"/>
              </a:spcBef>
              <a:spcAft>
                <a:spcPts val="0"/>
              </a:spcAft>
              <a:defRPr/>
            </a:pPr>
            <a:r>
              <a:rPr lang="fr" sz="800" b="0" i="0" u="none" baseline="0" dirty="0"/>
              <a:t>Importantes émissions dues à la combustion de la </a:t>
            </a:r>
            <a:r>
              <a:rPr lang="fr" sz="800" b="0" i="0" u="none" baseline="0" dirty="0" smtClean="0"/>
              <a:t>biomasse ?</a:t>
            </a:r>
            <a:endParaRPr lang="fr" sz="800" dirty="0"/>
          </a:p>
        </p:txBody>
      </p:sp>
      <p:grpSp>
        <p:nvGrpSpPr>
          <p:cNvPr id="41" name="Gruppieren 295"/>
          <p:cNvGrpSpPr>
            <a:grpSpLocks/>
          </p:cNvGrpSpPr>
          <p:nvPr/>
        </p:nvGrpSpPr>
        <p:grpSpPr bwMode="auto">
          <a:xfrm>
            <a:off x="2529012" y="5131594"/>
            <a:ext cx="287338" cy="428625"/>
            <a:chOff x="2000240" y="571473"/>
            <a:chExt cx="287034" cy="428630"/>
          </a:xfrm>
        </p:grpSpPr>
        <p:sp>
          <p:nvSpPr>
            <p:cNvPr id="42" name="Gleichschenkliges Dreieck 41"/>
            <p:cNvSpPr/>
            <p:nvPr/>
          </p:nvSpPr>
          <p:spPr>
            <a:xfrm rot="5400000">
              <a:off x="1965123" y="677953"/>
              <a:ext cx="428630" cy="215672"/>
            </a:xfrm>
            <a:prstGeom prst="triangle">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dirty="0"/>
            </a:p>
          </p:txBody>
        </p:sp>
        <p:sp>
          <p:nvSpPr>
            <p:cNvPr id="43" name="Textfeld 469"/>
            <p:cNvSpPr txBox="1">
              <a:spLocks noChangeArrowheads="1"/>
            </p:cNvSpPr>
            <p:nvPr/>
          </p:nvSpPr>
          <p:spPr bwMode="auto">
            <a:xfrm>
              <a:off x="2000240" y="651663"/>
              <a:ext cx="285752" cy="277002"/>
            </a:xfrm>
            <a:prstGeom prst="rect">
              <a:avLst/>
            </a:prstGeom>
            <a:noFill/>
            <a:ln w="9525">
              <a:noFill/>
              <a:miter lim="800000"/>
              <a:headEnd/>
              <a:tailEnd/>
            </a:ln>
          </p:spPr>
          <p:txBody>
            <a:bodyPr>
              <a:spAutoFit/>
            </a:bodyPr>
            <a:lstStyle/>
            <a:p>
              <a:pPr algn="l" rtl="0"/>
              <a:r>
                <a:rPr lang="fr" sz="1200" b="1" i="0" u="none" baseline="0">
                  <a:solidFill>
                    <a:schemeClr val="bg1"/>
                  </a:solidFill>
                  <a:latin typeface="Calibri" pitchFamily="34" charset="0"/>
                </a:rPr>
                <a:t>O</a:t>
              </a:r>
              <a:endParaRPr lang="fr" sz="1200" b="1">
                <a:solidFill>
                  <a:schemeClr val="bg1"/>
                </a:solidFill>
                <a:latin typeface="Calibri" pitchFamily="34" charset="0"/>
              </a:endParaRPr>
            </a:p>
          </p:txBody>
        </p:sp>
      </p:grpSp>
      <p:grpSp>
        <p:nvGrpSpPr>
          <p:cNvPr id="44" name="Gruppieren 298"/>
          <p:cNvGrpSpPr>
            <a:grpSpLocks/>
          </p:cNvGrpSpPr>
          <p:nvPr/>
        </p:nvGrpSpPr>
        <p:grpSpPr bwMode="auto">
          <a:xfrm>
            <a:off x="1646362" y="5488781"/>
            <a:ext cx="428625" cy="285750"/>
            <a:chOff x="1000749" y="1142976"/>
            <a:chExt cx="428630" cy="286395"/>
          </a:xfrm>
        </p:grpSpPr>
        <p:sp>
          <p:nvSpPr>
            <p:cNvPr id="45" name="Gleichschenkliges Dreieck 44"/>
            <p:cNvSpPr/>
            <p:nvPr/>
          </p:nvSpPr>
          <p:spPr>
            <a:xfrm rot="10800000">
              <a:off x="1000749" y="1212984"/>
              <a:ext cx="428630" cy="216387"/>
            </a:xfrm>
            <a:prstGeom prst="triangle">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dirty="0"/>
            </a:p>
          </p:txBody>
        </p:sp>
        <p:sp>
          <p:nvSpPr>
            <p:cNvPr id="46" name="Textfeld 472"/>
            <p:cNvSpPr txBox="1">
              <a:spLocks noChangeArrowheads="1"/>
            </p:cNvSpPr>
            <p:nvPr/>
          </p:nvSpPr>
          <p:spPr bwMode="auto">
            <a:xfrm>
              <a:off x="1072187" y="1142976"/>
              <a:ext cx="285659" cy="277625"/>
            </a:xfrm>
            <a:prstGeom prst="rect">
              <a:avLst/>
            </a:prstGeom>
            <a:noFill/>
            <a:ln w="9525">
              <a:noFill/>
              <a:miter lim="800000"/>
              <a:headEnd/>
              <a:tailEnd/>
            </a:ln>
          </p:spPr>
          <p:txBody>
            <a:bodyPr wrap="none">
              <a:spAutoFit/>
            </a:bodyPr>
            <a:lstStyle/>
            <a:p>
              <a:pPr algn="l" rtl="0"/>
              <a:r>
                <a:rPr lang="fr" sz="1200" b="1" i="0" u="none" baseline="0">
                  <a:solidFill>
                    <a:schemeClr val="bg1"/>
                  </a:solidFill>
                  <a:latin typeface="Calibri" pitchFamily="34" charset="0"/>
                </a:rPr>
                <a:t>N</a:t>
              </a:r>
              <a:endParaRPr lang="fr" sz="1200" b="1">
                <a:solidFill>
                  <a:schemeClr val="bg1"/>
                </a:solidFill>
                <a:latin typeface="Calibri" pitchFamily="34" charset="0"/>
              </a:endParaRPr>
            </a:p>
          </p:txBody>
        </p:sp>
      </p:grpSp>
      <p:cxnSp>
        <p:nvCxnSpPr>
          <p:cNvPr id="47" name="Gewinkelte Verbindung 46"/>
          <p:cNvCxnSpPr>
            <a:endCxn id="40" idx="0"/>
          </p:cNvCxnSpPr>
          <p:nvPr/>
        </p:nvCxnSpPr>
        <p:spPr>
          <a:xfrm rot="5400000">
            <a:off x="1763764" y="5023570"/>
            <a:ext cx="131764" cy="5888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Rechteck 47"/>
          <p:cNvSpPr/>
          <p:nvPr/>
        </p:nvSpPr>
        <p:spPr>
          <a:xfrm>
            <a:off x="3189412" y="5018881"/>
            <a:ext cx="3213100" cy="660400"/>
          </a:xfrm>
          <a:prstGeom prst="rect">
            <a:avLst/>
          </a:prstGeom>
        </p:spPr>
        <p:style>
          <a:lnRef idx="1">
            <a:schemeClr val="dk1"/>
          </a:lnRef>
          <a:fillRef idx="2">
            <a:schemeClr val="dk1"/>
          </a:fillRef>
          <a:effectRef idx="1">
            <a:schemeClr val="dk1"/>
          </a:effectRef>
          <a:fontRef idx="minor">
            <a:schemeClr val="dk1"/>
          </a:fontRef>
        </p:style>
        <p:txBody>
          <a:bodyPr lIns="36000" tIns="36000" rIns="36000" bIns="36000" anchor="ctr"/>
          <a:lstStyle/>
          <a:p>
            <a:pPr marL="90488" indent="-90488" algn="l" rtl="0" fontAlgn="auto">
              <a:spcBef>
                <a:spcPts val="0"/>
              </a:spcBef>
              <a:spcAft>
                <a:spcPts val="0"/>
              </a:spcAft>
              <a:buFont typeface="Arial" pitchFamily="34" charset="0"/>
              <a:buChar char="•"/>
              <a:defRPr/>
            </a:pPr>
            <a:r>
              <a:rPr lang="fr" sz="900" b="0" i="0" u="none" baseline="0" dirty="0"/>
              <a:t>Compréhension du régime des incendies et des facteurs d’émission à l’échelon national</a:t>
            </a:r>
          </a:p>
          <a:p>
            <a:pPr marL="90488" indent="-90488" algn="l" rtl="0" fontAlgn="auto">
              <a:spcBef>
                <a:spcPts val="0"/>
              </a:spcBef>
              <a:spcAft>
                <a:spcPts val="0"/>
              </a:spcAft>
              <a:buFont typeface="Arial" pitchFamily="34" charset="0"/>
              <a:buChar char="•"/>
              <a:defRPr/>
            </a:pPr>
            <a:r>
              <a:rPr lang="fr" sz="900" b="0" i="0" u="none" baseline="0" dirty="0"/>
              <a:t>Savoir-faire en matière de surveillance à partir de données satellitaires et de terrain</a:t>
            </a:r>
          </a:p>
        </p:txBody>
      </p:sp>
      <p:cxnSp>
        <p:nvCxnSpPr>
          <p:cNvPr id="49" name="Gewinkelte Verbindung 48"/>
          <p:cNvCxnSpPr>
            <a:endCxn id="27" idx="1"/>
          </p:cNvCxnSpPr>
          <p:nvPr/>
        </p:nvCxnSpPr>
        <p:spPr>
          <a:xfrm flipV="1">
            <a:off x="2832225" y="2216944"/>
            <a:ext cx="363537" cy="4762"/>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Gewinkelte Verbindung 49"/>
          <p:cNvCxnSpPr>
            <a:endCxn id="30" idx="1"/>
          </p:cNvCxnSpPr>
          <p:nvPr/>
        </p:nvCxnSpPr>
        <p:spPr>
          <a:xfrm flipV="1">
            <a:off x="2819525" y="2999581"/>
            <a:ext cx="373062" cy="3175"/>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Gewinkelte Verbindung 50"/>
          <p:cNvCxnSpPr>
            <a:endCxn id="39" idx="1"/>
          </p:cNvCxnSpPr>
          <p:nvPr/>
        </p:nvCxnSpPr>
        <p:spPr>
          <a:xfrm>
            <a:off x="2816350" y="3785394"/>
            <a:ext cx="374650" cy="1587"/>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Gewinkelte Verbindung 51"/>
          <p:cNvCxnSpPr>
            <a:endCxn id="48" idx="1"/>
          </p:cNvCxnSpPr>
          <p:nvPr/>
        </p:nvCxnSpPr>
        <p:spPr>
          <a:xfrm flipV="1">
            <a:off x="2814762" y="5349081"/>
            <a:ext cx="374650" cy="1588"/>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3" name="Rechteck 52"/>
          <p:cNvSpPr/>
          <p:nvPr/>
        </p:nvSpPr>
        <p:spPr>
          <a:xfrm>
            <a:off x="1015830" y="4333081"/>
            <a:ext cx="1567157" cy="441325"/>
          </a:xfrm>
          <a:prstGeom prst="rect">
            <a:avLst/>
          </a:prstGeom>
        </p:spPr>
        <p:style>
          <a:lnRef idx="2">
            <a:schemeClr val="dk1"/>
          </a:lnRef>
          <a:fillRef idx="1">
            <a:schemeClr val="lt1"/>
          </a:fillRef>
          <a:effectRef idx="0">
            <a:schemeClr val="dk1"/>
          </a:effectRef>
          <a:fontRef idx="minor">
            <a:schemeClr val="dk1"/>
          </a:fontRef>
        </p:style>
        <p:txBody>
          <a:bodyPr lIns="36000" tIns="36000" rIns="36000" bIns="36000" anchor="ctr"/>
          <a:lstStyle/>
          <a:p>
            <a:pPr algn="ctr" rtl="0" fontAlgn="auto">
              <a:spcBef>
                <a:spcPts val="0"/>
              </a:spcBef>
              <a:spcAft>
                <a:spcPts val="0"/>
              </a:spcAft>
              <a:defRPr/>
            </a:pPr>
            <a:r>
              <a:rPr lang="fr" sz="800" b="0" i="0" u="none" baseline="0" dirty="0"/>
              <a:t>Importantes émissions provenant d’autres réservoirs de </a:t>
            </a:r>
            <a:r>
              <a:rPr lang="fr" sz="800" b="0" i="0" u="none" baseline="0" dirty="0" smtClean="0"/>
              <a:t>carbone ?</a:t>
            </a:r>
            <a:endParaRPr lang="fr" sz="800" dirty="0"/>
          </a:p>
        </p:txBody>
      </p:sp>
      <p:grpSp>
        <p:nvGrpSpPr>
          <p:cNvPr id="54" name="Gruppieren 308"/>
          <p:cNvGrpSpPr>
            <a:grpSpLocks/>
          </p:cNvGrpSpPr>
          <p:nvPr/>
        </p:nvGrpSpPr>
        <p:grpSpPr bwMode="auto">
          <a:xfrm>
            <a:off x="2527425" y="4345781"/>
            <a:ext cx="287337" cy="428625"/>
            <a:chOff x="2000240" y="571472"/>
            <a:chExt cx="287033" cy="428630"/>
          </a:xfrm>
        </p:grpSpPr>
        <p:sp>
          <p:nvSpPr>
            <p:cNvPr id="55" name="Gleichschenkliges Dreieck 54"/>
            <p:cNvSpPr/>
            <p:nvPr/>
          </p:nvSpPr>
          <p:spPr>
            <a:xfrm rot="5400000">
              <a:off x="1965122" y="677952"/>
              <a:ext cx="428630" cy="215672"/>
            </a:xfrm>
            <a:prstGeom prst="triangle">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dirty="0"/>
            </a:p>
          </p:txBody>
        </p:sp>
        <p:sp>
          <p:nvSpPr>
            <p:cNvPr id="56" name="Textfeld 482"/>
            <p:cNvSpPr txBox="1">
              <a:spLocks noChangeArrowheads="1"/>
            </p:cNvSpPr>
            <p:nvPr/>
          </p:nvSpPr>
          <p:spPr bwMode="auto">
            <a:xfrm>
              <a:off x="2000240" y="651663"/>
              <a:ext cx="285752" cy="277002"/>
            </a:xfrm>
            <a:prstGeom prst="rect">
              <a:avLst/>
            </a:prstGeom>
            <a:noFill/>
            <a:ln w="9525">
              <a:noFill/>
              <a:miter lim="800000"/>
              <a:headEnd/>
              <a:tailEnd/>
            </a:ln>
          </p:spPr>
          <p:txBody>
            <a:bodyPr>
              <a:spAutoFit/>
            </a:bodyPr>
            <a:lstStyle/>
            <a:p>
              <a:pPr algn="l" rtl="0"/>
              <a:r>
                <a:rPr lang="fr" sz="1200" b="1" i="0" u="none" baseline="0">
                  <a:solidFill>
                    <a:schemeClr val="bg1"/>
                  </a:solidFill>
                  <a:latin typeface="Calibri" pitchFamily="34" charset="0"/>
                </a:rPr>
                <a:t>O</a:t>
              </a:r>
              <a:endParaRPr lang="fr" sz="1200" b="1">
                <a:solidFill>
                  <a:schemeClr val="bg1"/>
                </a:solidFill>
                <a:latin typeface="Calibri" pitchFamily="34" charset="0"/>
              </a:endParaRPr>
            </a:p>
          </p:txBody>
        </p:sp>
      </p:grpSp>
      <p:grpSp>
        <p:nvGrpSpPr>
          <p:cNvPr id="57" name="Gruppieren 311"/>
          <p:cNvGrpSpPr>
            <a:grpSpLocks/>
          </p:cNvGrpSpPr>
          <p:nvPr/>
        </p:nvGrpSpPr>
        <p:grpSpPr bwMode="auto">
          <a:xfrm>
            <a:off x="1644775" y="4709319"/>
            <a:ext cx="428625" cy="280987"/>
            <a:chOff x="1000749" y="1149415"/>
            <a:chExt cx="428630" cy="279956"/>
          </a:xfrm>
        </p:grpSpPr>
        <p:sp>
          <p:nvSpPr>
            <p:cNvPr id="58" name="Gleichschenkliges Dreieck 57"/>
            <p:cNvSpPr/>
            <p:nvPr/>
          </p:nvSpPr>
          <p:spPr>
            <a:xfrm rot="10800000">
              <a:off x="1000749" y="1214263"/>
              <a:ext cx="428630" cy="215108"/>
            </a:xfrm>
            <a:prstGeom prst="triangle">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dirty="0"/>
            </a:p>
          </p:txBody>
        </p:sp>
        <p:sp>
          <p:nvSpPr>
            <p:cNvPr id="59" name="Textfeld 485"/>
            <p:cNvSpPr txBox="1">
              <a:spLocks noChangeArrowheads="1"/>
            </p:cNvSpPr>
            <p:nvPr/>
          </p:nvSpPr>
          <p:spPr bwMode="auto">
            <a:xfrm>
              <a:off x="1072187" y="1149415"/>
              <a:ext cx="285659" cy="275983"/>
            </a:xfrm>
            <a:prstGeom prst="rect">
              <a:avLst/>
            </a:prstGeom>
            <a:noFill/>
            <a:ln w="9525">
              <a:noFill/>
              <a:miter lim="800000"/>
              <a:headEnd/>
              <a:tailEnd/>
            </a:ln>
          </p:spPr>
          <p:txBody>
            <a:bodyPr wrap="none">
              <a:spAutoFit/>
            </a:bodyPr>
            <a:lstStyle/>
            <a:p>
              <a:pPr algn="l" rtl="0"/>
              <a:r>
                <a:rPr lang="fr" sz="1200" b="1" i="0" u="none" baseline="0">
                  <a:solidFill>
                    <a:schemeClr val="bg1"/>
                  </a:solidFill>
                  <a:latin typeface="Calibri" pitchFamily="34" charset="0"/>
                </a:rPr>
                <a:t>N</a:t>
              </a:r>
              <a:endParaRPr lang="fr" sz="1200" b="1">
                <a:solidFill>
                  <a:schemeClr val="bg1"/>
                </a:solidFill>
                <a:latin typeface="Calibri" pitchFamily="34" charset="0"/>
              </a:endParaRPr>
            </a:p>
          </p:txBody>
        </p:sp>
      </p:grpSp>
      <p:cxnSp>
        <p:nvCxnSpPr>
          <p:cNvPr id="60" name="Gewinkelte Verbindung 59"/>
          <p:cNvCxnSpPr>
            <a:endCxn id="53" idx="0"/>
          </p:cNvCxnSpPr>
          <p:nvPr/>
        </p:nvCxnSpPr>
        <p:spPr>
          <a:xfrm rot="5400000">
            <a:off x="1762575" y="4236566"/>
            <a:ext cx="133349" cy="5968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61" name="Rechteck 60"/>
          <p:cNvSpPr/>
          <p:nvPr/>
        </p:nvSpPr>
        <p:spPr>
          <a:xfrm>
            <a:off x="3187825" y="4250531"/>
            <a:ext cx="3224212" cy="627063"/>
          </a:xfrm>
          <a:prstGeom prst="rect">
            <a:avLst/>
          </a:prstGeom>
        </p:spPr>
        <p:style>
          <a:lnRef idx="1">
            <a:schemeClr val="dk1"/>
          </a:lnRef>
          <a:fillRef idx="2">
            <a:schemeClr val="dk1"/>
          </a:fillRef>
          <a:effectRef idx="1">
            <a:schemeClr val="dk1"/>
          </a:effectRef>
          <a:fontRef idx="minor">
            <a:schemeClr val="dk1"/>
          </a:fontRef>
        </p:style>
        <p:txBody>
          <a:bodyPr lIns="36000" tIns="36000" rIns="36000" bIns="36000" anchor="ctr"/>
          <a:lstStyle/>
          <a:p>
            <a:pPr marL="90488" indent="-90488" algn="l" rtl="0" fontAlgn="auto">
              <a:spcBef>
                <a:spcPts val="0"/>
              </a:spcBef>
              <a:spcAft>
                <a:spcPts val="0"/>
              </a:spcAft>
              <a:buFont typeface="Arial" pitchFamily="34" charset="0"/>
              <a:buChar char="•"/>
              <a:defRPr/>
            </a:pPr>
            <a:r>
              <a:rPr lang="fr" sz="900" b="0" i="0" u="none" baseline="0" dirty="0"/>
              <a:t>Analyse des processus humains, zones touchées et facteurs d’émission</a:t>
            </a:r>
          </a:p>
          <a:p>
            <a:pPr marL="90488" indent="-90488" algn="l" rtl="0" fontAlgn="auto">
              <a:spcBef>
                <a:spcPts val="0"/>
              </a:spcBef>
              <a:spcAft>
                <a:spcPts val="0"/>
              </a:spcAft>
              <a:buFont typeface="Arial" pitchFamily="34" charset="0"/>
              <a:buChar char="•"/>
              <a:defRPr/>
            </a:pPr>
            <a:r>
              <a:rPr lang="fr" sz="900" b="0" i="0" u="none" baseline="0" dirty="0"/>
              <a:t>Capacités et ressources nécessaires pour dresser l’inventaire national (pour le carbone du sol)</a:t>
            </a:r>
          </a:p>
        </p:txBody>
      </p:sp>
      <p:cxnSp>
        <p:nvCxnSpPr>
          <p:cNvPr id="62" name="Gewinkelte Verbindung 61"/>
          <p:cNvCxnSpPr>
            <a:endCxn id="61" idx="1"/>
          </p:cNvCxnSpPr>
          <p:nvPr/>
        </p:nvCxnSpPr>
        <p:spPr>
          <a:xfrm flipV="1">
            <a:off x="2813175" y="4563269"/>
            <a:ext cx="374650" cy="1587"/>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3" name="Rechteck 62"/>
          <p:cNvSpPr/>
          <p:nvPr/>
        </p:nvSpPr>
        <p:spPr>
          <a:xfrm>
            <a:off x="1015831" y="5914231"/>
            <a:ext cx="1570332" cy="441325"/>
          </a:xfrm>
          <a:prstGeom prst="rect">
            <a:avLst/>
          </a:prstGeom>
        </p:spPr>
        <p:style>
          <a:lnRef idx="2">
            <a:schemeClr val="dk1"/>
          </a:lnRef>
          <a:fillRef idx="1">
            <a:schemeClr val="lt1"/>
          </a:fillRef>
          <a:effectRef idx="0">
            <a:schemeClr val="dk1"/>
          </a:effectRef>
          <a:fontRef idx="minor">
            <a:schemeClr val="dk1"/>
          </a:fontRef>
        </p:style>
        <p:txBody>
          <a:bodyPr lIns="36000" tIns="36000" rIns="36000" bIns="36000" anchor="ctr"/>
          <a:lstStyle/>
          <a:p>
            <a:pPr algn="ctr" rtl="0" fontAlgn="auto">
              <a:spcBef>
                <a:spcPts val="0"/>
              </a:spcBef>
              <a:spcAft>
                <a:spcPts val="0"/>
              </a:spcAft>
              <a:defRPr/>
            </a:pPr>
            <a:r>
              <a:rPr lang="fr" sz="800" b="0" i="0" u="none" baseline="0" dirty="0"/>
              <a:t>Sources d’erreurs connues et incertitudes </a:t>
            </a:r>
            <a:r>
              <a:rPr lang="fr" sz="800" b="0" i="0" u="none" baseline="0" dirty="0" smtClean="0"/>
              <a:t>quantifiées ?</a:t>
            </a:r>
            <a:endParaRPr lang="fr" sz="800" dirty="0"/>
          </a:p>
        </p:txBody>
      </p:sp>
      <p:grpSp>
        <p:nvGrpSpPr>
          <p:cNvPr id="64" name="Gruppieren 321"/>
          <p:cNvGrpSpPr>
            <a:grpSpLocks/>
          </p:cNvGrpSpPr>
          <p:nvPr/>
        </p:nvGrpSpPr>
        <p:grpSpPr bwMode="auto">
          <a:xfrm>
            <a:off x="1660650" y="6284119"/>
            <a:ext cx="428625" cy="287337"/>
            <a:chOff x="1000749" y="1142976"/>
            <a:chExt cx="428630" cy="286395"/>
          </a:xfrm>
        </p:grpSpPr>
        <p:sp>
          <p:nvSpPr>
            <p:cNvPr id="65" name="Gleichschenkliges Dreieck 64"/>
            <p:cNvSpPr/>
            <p:nvPr/>
          </p:nvSpPr>
          <p:spPr>
            <a:xfrm rot="10800000">
              <a:off x="1000749" y="1214179"/>
              <a:ext cx="428630" cy="215192"/>
            </a:xfrm>
            <a:prstGeom prst="triangle">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dirty="0"/>
            </a:p>
          </p:txBody>
        </p:sp>
        <p:sp>
          <p:nvSpPr>
            <p:cNvPr id="66" name="Textfeld 495"/>
            <p:cNvSpPr txBox="1">
              <a:spLocks noChangeArrowheads="1"/>
            </p:cNvSpPr>
            <p:nvPr/>
          </p:nvSpPr>
          <p:spPr bwMode="auto">
            <a:xfrm>
              <a:off x="1072187" y="1142976"/>
              <a:ext cx="264819" cy="276091"/>
            </a:xfrm>
            <a:prstGeom prst="rect">
              <a:avLst/>
            </a:prstGeom>
            <a:noFill/>
            <a:ln w="9525">
              <a:noFill/>
              <a:miter lim="800000"/>
              <a:headEnd/>
              <a:tailEnd/>
            </a:ln>
          </p:spPr>
          <p:txBody>
            <a:bodyPr wrap="none">
              <a:spAutoFit/>
            </a:bodyPr>
            <a:lstStyle/>
            <a:p>
              <a:pPr algn="ctr" rtl="0"/>
              <a:r>
                <a:rPr lang="fr" sz="1200" b="1" i="0" u="none" baseline="0">
                  <a:solidFill>
                    <a:schemeClr val="bg1"/>
                  </a:solidFill>
                  <a:latin typeface="Calibri" pitchFamily="34" charset="0"/>
                </a:rPr>
                <a:t>O</a:t>
              </a:r>
              <a:endParaRPr lang="fr" sz="1200" b="1">
                <a:solidFill>
                  <a:schemeClr val="bg1"/>
                </a:solidFill>
                <a:latin typeface="Calibri" pitchFamily="34" charset="0"/>
              </a:endParaRPr>
            </a:p>
          </p:txBody>
        </p:sp>
      </p:grpSp>
      <p:cxnSp>
        <p:nvCxnSpPr>
          <p:cNvPr id="67" name="Gewinkelte Verbindung 66"/>
          <p:cNvCxnSpPr>
            <a:endCxn id="63" idx="0"/>
          </p:cNvCxnSpPr>
          <p:nvPr/>
        </p:nvCxnSpPr>
        <p:spPr>
          <a:xfrm rot="5400000">
            <a:off x="1746699" y="5801842"/>
            <a:ext cx="166688" cy="5809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68" name="Rechteck 67"/>
          <p:cNvSpPr/>
          <p:nvPr/>
        </p:nvSpPr>
        <p:spPr>
          <a:xfrm>
            <a:off x="3195762" y="5826919"/>
            <a:ext cx="3230563" cy="528637"/>
          </a:xfrm>
          <a:prstGeom prst="rect">
            <a:avLst/>
          </a:prstGeom>
        </p:spPr>
        <p:style>
          <a:lnRef idx="1">
            <a:schemeClr val="dk1"/>
          </a:lnRef>
          <a:fillRef idx="2">
            <a:schemeClr val="dk1"/>
          </a:fillRef>
          <a:effectRef idx="1">
            <a:schemeClr val="dk1"/>
          </a:effectRef>
          <a:fontRef idx="minor">
            <a:schemeClr val="dk1"/>
          </a:fontRef>
        </p:style>
        <p:txBody>
          <a:bodyPr lIns="36000" tIns="36000" rIns="36000" bIns="36000" anchor="ctr"/>
          <a:lstStyle/>
          <a:p>
            <a:pPr marL="90488" indent="-90488" algn="l" rtl="0" fontAlgn="auto">
              <a:spcBef>
                <a:spcPts val="0"/>
              </a:spcBef>
              <a:spcAft>
                <a:spcPts val="0"/>
              </a:spcAft>
              <a:buFont typeface="Arial" pitchFamily="34" charset="0"/>
              <a:buChar char="•"/>
              <a:defRPr/>
            </a:pPr>
            <a:r>
              <a:rPr lang="fr" sz="900" b="0" i="0" u="none" baseline="0" dirty="0"/>
              <a:t>Savoir-faire concernant l’évaluation de la précision et l’analyse des erreurs</a:t>
            </a:r>
          </a:p>
          <a:p>
            <a:pPr marL="90488" indent="-90488" algn="l" rtl="0" fontAlgn="auto">
              <a:spcBef>
                <a:spcPts val="0"/>
              </a:spcBef>
              <a:spcAft>
                <a:spcPts val="0"/>
              </a:spcAft>
              <a:buFont typeface="Arial" pitchFamily="34" charset="0"/>
              <a:buChar char="•"/>
              <a:defRPr/>
            </a:pPr>
            <a:r>
              <a:rPr lang="fr" sz="900" b="0" i="0" u="none" baseline="0" dirty="0"/>
              <a:t>Méthodes de gestion et de réduction des incertitudes</a:t>
            </a:r>
          </a:p>
        </p:txBody>
      </p:sp>
      <p:grpSp>
        <p:nvGrpSpPr>
          <p:cNvPr id="69" name="Gruppieren 341"/>
          <p:cNvGrpSpPr>
            <a:grpSpLocks/>
          </p:cNvGrpSpPr>
          <p:nvPr/>
        </p:nvGrpSpPr>
        <p:grpSpPr bwMode="auto">
          <a:xfrm>
            <a:off x="2522662" y="5911056"/>
            <a:ext cx="287338" cy="428625"/>
            <a:chOff x="2000240" y="571473"/>
            <a:chExt cx="287034" cy="428630"/>
          </a:xfrm>
        </p:grpSpPr>
        <p:sp>
          <p:nvSpPr>
            <p:cNvPr id="70" name="Gleichschenkliges Dreieck 69"/>
            <p:cNvSpPr/>
            <p:nvPr/>
          </p:nvSpPr>
          <p:spPr>
            <a:xfrm rot="5400000">
              <a:off x="1965123" y="677953"/>
              <a:ext cx="428630" cy="215672"/>
            </a:xfrm>
            <a:prstGeom prst="triangle">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dirty="0"/>
            </a:p>
          </p:txBody>
        </p:sp>
        <p:sp>
          <p:nvSpPr>
            <p:cNvPr id="71" name="Textfeld 511"/>
            <p:cNvSpPr txBox="1">
              <a:spLocks noChangeArrowheads="1"/>
            </p:cNvSpPr>
            <p:nvPr/>
          </p:nvSpPr>
          <p:spPr bwMode="auto">
            <a:xfrm>
              <a:off x="2000240" y="651663"/>
              <a:ext cx="285752" cy="277002"/>
            </a:xfrm>
            <a:prstGeom prst="rect">
              <a:avLst/>
            </a:prstGeom>
            <a:noFill/>
            <a:ln w="9525">
              <a:noFill/>
              <a:miter lim="800000"/>
              <a:headEnd/>
              <a:tailEnd/>
            </a:ln>
          </p:spPr>
          <p:txBody>
            <a:bodyPr>
              <a:spAutoFit/>
            </a:bodyPr>
            <a:lstStyle/>
            <a:p>
              <a:pPr algn="l" rtl="0"/>
              <a:r>
                <a:rPr lang="fr" sz="1200" b="1" i="0" u="none" baseline="0">
                  <a:solidFill>
                    <a:schemeClr val="bg1"/>
                  </a:solidFill>
                  <a:latin typeface="Calibri" pitchFamily="34" charset="0"/>
                </a:rPr>
                <a:t>N</a:t>
              </a:r>
              <a:endParaRPr lang="fr" sz="1200" b="1">
                <a:solidFill>
                  <a:schemeClr val="bg1"/>
                </a:solidFill>
                <a:latin typeface="Calibri" pitchFamily="34" charset="0"/>
              </a:endParaRPr>
            </a:p>
          </p:txBody>
        </p:sp>
      </p:grpSp>
      <p:cxnSp>
        <p:nvCxnSpPr>
          <p:cNvPr id="72" name="Gewinkelte Verbindung 71"/>
          <p:cNvCxnSpPr/>
          <p:nvPr/>
        </p:nvCxnSpPr>
        <p:spPr>
          <a:xfrm>
            <a:off x="2814762" y="6125369"/>
            <a:ext cx="381000" cy="1587"/>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grpSp>
        <p:nvGrpSpPr>
          <p:cNvPr id="73" name="Gruppieren 75"/>
          <p:cNvGrpSpPr>
            <a:grpSpLocks/>
          </p:cNvGrpSpPr>
          <p:nvPr/>
        </p:nvGrpSpPr>
        <p:grpSpPr bwMode="auto">
          <a:xfrm>
            <a:off x="893887" y="3429794"/>
            <a:ext cx="8140700" cy="2341562"/>
            <a:chOff x="908709" y="3228071"/>
            <a:chExt cx="8140285" cy="2341455"/>
          </a:xfrm>
        </p:grpSpPr>
        <p:sp>
          <p:nvSpPr>
            <p:cNvPr id="75" name="Rechteck 74"/>
            <p:cNvSpPr/>
            <p:nvPr/>
          </p:nvSpPr>
          <p:spPr>
            <a:xfrm>
              <a:off x="6524998" y="3339191"/>
              <a:ext cx="2523996" cy="2062068"/>
            </a:xfrm>
            <a:prstGeom prst="rect">
              <a:avLst/>
            </a:prstGeom>
          </p:spPr>
          <p:txBody>
            <a:bodyPr>
              <a:spAutoFit/>
            </a:bodyPr>
            <a:lstStyle/>
            <a:p>
              <a:pPr algn="l" rtl="0">
                <a:defRPr/>
              </a:pPr>
              <a:r>
                <a:rPr lang="fr" sz="1600" b="0" i="0" u="none" baseline="0">
                  <a:cs typeface="+mn-cs"/>
                </a:rPr>
                <a:t>Souplesse et points d’entrée pour les pays en fonction des :</a:t>
              </a:r>
            </a:p>
            <a:p>
              <a:pPr marL="342900" indent="-342900" algn="l" rtl="0">
                <a:buFont typeface="Wingdings" pitchFamily="2" charset="2"/>
                <a:buChar char="Ø"/>
                <a:defRPr/>
              </a:pPr>
              <a:r>
                <a:rPr lang="fr" sz="1600" b="0" i="0" u="none" baseline="0">
                  <a:cs typeface="+mn-cs"/>
                </a:rPr>
                <a:t>Catégories d’importance</a:t>
              </a:r>
              <a:endParaRPr lang="fr" sz="1600" dirty="0">
                <a:cs typeface="+mn-cs"/>
              </a:endParaRPr>
            </a:p>
            <a:p>
              <a:pPr marL="342900" indent="-342900" algn="l" rtl="0">
                <a:buFont typeface="Wingdings" pitchFamily="2" charset="2"/>
                <a:buChar char="Ø"/>
                <a:defRPr/>
              </a:pPr>
              <a:r>
                <a:rPr lang="fr" sz="1600" b="0" i="0" u="none" baseline="0">
                  <a:cs typeface="+mn-cs"/>
                </a:rPr>
                <a:t>Stratégies nationales et objectifs REDD</a:t>
              </a:r>
            </a:p>
            <a:p>
              <a:pPr marL="342900" indent="-342900" algn="l" rtl="0">
                <a:buFont typeface="Wingdings" pitchFamily="2" charset="2"/>
                <a:buChar char="Ø"/>
                <a:defRPr/>
              </a:pPr>
              <a:r>
                <a:rPr lang="fr" sz="1600" b="0" i="0" u="none" baseline="0">
                  <a:cs typeface="+mn-cs"/>
                </a:rPr>
                <a:t>Capacités existantes</a:t>
              </a:r>
              <a:endParaRPr lang="fr" sz="1600" dirty="0">
                <a:cs typeface="+mn-cs"/>
              </a:endParaRPr>
            </a:p>
          </p:txBody>
        </p:sp>
        <p:sp>
          <p:nvSpPr>
            <p:cNvPr id="74" name="Rechteck 73"/>
            <p:cNvSpPr/>
            <p:nvPr/>
          </p:nvSpPr>
          <p:spPr>
            <a:xfrm>
              <a:off x="908709" y="3228071"/>
              <a:ext cx="8043454" cy="2341455"/>
            </a:xfrm>
            <a:prstGeom prst="rect">
              <a:avLst/>
            </a:prstGeom>
            <a:solidFill>
              <a:schemeClr val="bg1">
                <a:alpha val="1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fr">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9"/>
            <a:ext cx="8442796" cy="588796"/>
          </a:xfrm>
        </p:spPr>
        <p:txBody>
          <a:bodyPr/>
          <a:lstStyle/>
          <a:p>
            <a:pPr algn="l" rtl="0"/>
            <a:r>
              <a:rPr lang="fr" sz="2800" b="0" i="0" u="none" spc="-150" baseline="0" dirty="0"/>
              <a:t>Surveillance au cours de la phase d’établissement</a:t>
            </a:r>
            <a:endParaRPr lang="fr" sz="2800" spc="-150" dirty="0"/>
          </a:p>
        </p:txBody>
      </p:sp>
      <p:sp>
        <p:nvSpPr>
          <p:cNvPr id="3" name="Tijdelijke aanduiding voor tekst 2"/>
          <p:cNvSpPr>
            <a:spLocks noGrp="1"/>
          </p:cNvSpPr>
          <p:nvPr>
            <p:ph type="body" sz="quarter" idx="10"/>
          </p:nvPr>
        </p:nvSpPr>
        <p:spPr>
          <a:xfrm>
            <a:off x="421200" y="1144988"/>
            <a:ext cx="8521188" cy="4785444"/>
          </a:xfrm>
        </p:spPr>
        <p:txBody>
          <a:bodyPr/>
          <a:lstStyle/>
          <a:p>
            <a:pPr algn="l" rtl="0">
              <a:lnSpc>
                <a:spcPct val="100000"/>
              </a:lnSpc>
            </a:pPr>
            <a:r>
              <a:rPr lang="fr" sz="1600" b="0" i="0" u="none" baseline="0" dirty="0"/>
              <a:t>Évaluer et utiliser au mieux les </a:t>
            </a:r>
            <a:r>
              <a:rPr lang="fr" sz="1600" b="1" i="0" u="none" baseline="0" dirty="0"/>
              <a:t>observations et informations existantes</a:t>
            </a:r>
            <a:r>
              <a:rPr lang="fr" sz="1600" b="0" i="0" u="none" baseline="0" dirty="0"/>
              <a:t>.</a:t>
            </a:r>
          </a:p>
          <a:p>
            <a:pPr algn="l" rtl="0">
              <a:lnSpc>
                <a:spcPct val="100000"/>
              </a:lnSpc>
            </a:pPr>
            <a:r>
              <a:rPr lang="fr" sz="1600" b="0" i="0" u="none" baseline="0" dirty="0"/>
              <a:t>Définir une méthodologie et un cadre opérationnel de mise en œuvre pour la </a:t>
            </a:r>
            <a:r>
              <a:rPr lang="fr" sz="1600" b="1" i="0" u="none" baseline="0" dirty="0"/>
              <a:t>surveillance de l’évolution de la superficie forestière </a:t>
            </a:r>
            <a:r>
              <a:rPr lang="fr" sz="1600" b="0" i="0" u="none" baseline="0" dirty="0"/>
              <a:t>à l’échelle nationale.</a:t>
            </a:r>
          </a:p>
          <a:p>
            <a:pPr algn="l" rtl="0">
              <a:lnSpc>
                <a:spcPct val="100000"/>
              </a:lnSpc>
            </a:pPr>
            <a:r>
              <a:rPr lang="fr" sz="1600" b="0" i="0" u="none" baseline="0" dirty="0"/>
              <a:t>Réaliser une analyse des données satellitaires historiques pour établir des </a:t>
            </a:r>
            <a:r>
              <a:rPr lang="fr" sz="1600" b="1" i="0" u="none" baseline="0" dirty="0"/>
              <a:t>niveaux d’émission de référence pour les forêts</a:t>
            </a:r>
            <a:r>
              <a:rPr lang="fr" sz="1600" b="0" i="0" u="none" baseline="0" dirty="0"/>
              <a:t> et des niveaux de référence pour les forêts.</a:t>
            </a:r>
          </a:p>
          <a:p>
            <a:pPr algn="l" rtl="0">
              <a:lnSpc>
                <a:spcPct val="100000"/>
              </a:lnSpc>
            </a:pPr>
            <a:r>
              <a:rPr lang="fr" sz="1600" b="0" i="0" u="none" baseline="0" dirty="0"/>
              <a:t>Améliorer la connaissance des zones touchées par la </a:t>
            </a:r>
            <a:r>
              <a:rPr lang="fr" sz="1600" b="1" i="0" u="none" baseline="0" dirty="0"/>
              <a:t>dégradation des forêts</a:t>
            </a:r>
            <a:r>
              <a:rPr lang="fr" sz="1600" b="0" i="0" u="none" baseline="0" dirty="0"/>
              <a:t> et fournir une évaluation concernant la surveillance des processus pertinents de dégradation.</a:t>
            </a:r>
          </a:p>
          <a:p>
            <a:pPr algn="l" rtl="0">
              <a:lnSpc>
                <a:spcPct val="100000"/>
              </a:lnSpc>
            </a:pPr>
            <a:r>
              <a:rPr lang="fr" sz="1600" b="1" i="0" u="none" baseline="0" dirty="0"/>
              <a:t>Recruter </a:t>
            </a:r>
            <a:r>
              <a:rPr lang="fr" sz="1600" b="0" i="0" u="none" baseline="0" dirty="0"/>
              <a:t>et </a:t>
            </a:r>
            <a:r>
              <a:rPr lang="fr" sz="1600" b="1" i="0" u="none" baseline="0" dirty="0"/>
              <a:t>former </a:t>
            </a:r>
            <a:r>
              <a:rPr lang="fr" sz="1600" b="0" i="0" u="none" baseline="0" dirty="0"/>
              <a:t>l’équipe nationale en vue des activités de surveillance.</a:t>
            </a:r>
          </a:p>
          <a:p>
            <a:pPr algn="l" rtl="0">
              <a:lnSpc>
                <a:spcPct val="100000"/>
              </a:lnSpc>
            </a:pPr>
            <a:r>
              <a:rPr lang="fr" sz="1600" b="0" i="0" u="none" baseline="0" dirty="0"/>
              <a:t>Réaliser une </a:t>
            </a:r>
            <a:r>
              <a:rPr lang="fr" sz="1600" b="1" i="0" u="none" baseline="0" dirty="0"/>
              <a:t>analyse de la précision et des erreurs </a:t>
            </a:r>
            <a:r>
              <a:rPr lang="fr" sz="1600" b="0" i="0" u="none" baseline="0" dirty="0"/>
              <a:t>concernant les estimations de la période historique.</a:t>
            </a:r>
          </a:p>
          <a:p>
            <a:pPr algn="l" rtl="0">
              <a:lnSpc>
                <a:spcPct val="100000"/>
              </a:lnSpc>
            </a:pPr>
            <a:r>
              <a:rPr lang="fr" sz="1600" b="0" i="0" u="none" baseline="0" dirty="0"/>
              <a:t>Réaliser un </a:t>
            </a:r>
            <a:r>
              <a:rPr lang="fr" sz="1600" b="1" i="0" u="none" baseline="0" dirty="0"/>
              <a:t>essai de fonctionnement</a:t>
            </a:r>
            <a:r>
              <a:rPr lang="fr" sz="1600" b="0" i="0" u="none" baseline="0" dirty="0"/>
              <a:t> du système opérationnel de surveillance de l’évolution de la superficie forestière.</a:t>
            </a:r>
          </a:p>
          <a:p>
            <a:pPr algn="l" rtl="0">
              <a:lnSpc>
                <a:spcPct val="100000"/>
              </a:lnSpc>
              <a:buNone/>
            </a:pPr>
            <a:endParaRPr lang="fr" sz="17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pPr algn="l" rtl="0"/>
            <a:r>
              <a:rPr lang="fr" b="0" i="0" u="none" baseline="0"/>
              <a:t>Analyse et notification</a:t>
            </a:r>
            <a:endParaRPr lang="fr" dirty="0"/>
          </a:p>
        </p:txBody>
      </p:sp>
      <p:pic>
        <p:nvPicPr>
          <p:cNvPr id="4" name="Picture 3"/>
          <p:cNvPicPr>
            <a:picLocks noChangeAspect="1" noChangeArrowheads="1"/>
          </p:cNvPicPr>
          <p:nvPr/>
        </p:nvPicPr>
        <p:blipFill>
          <a:blip r:embed="rId3" cstate="print"/>
          <a:srcRect l="16006" t="33208" r="20000" b="25339"/>
          <a:stretch>
            <a:fillRect/>
          </a:stretch>
        </p:blipFill>
        <p:spPr bwMode="auto">
          <a:xfrm>
            <a:off x="273050" y="1475270"/>
            <a:ext cx="8564563" cy="346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0101" y="230189"/>
            <a:ext cx="8624337" cy="604698"/>
          </a:xfrm>
        </p:spPr>
        <p:txBody>
          <a:bodyPr/>
          <a:lstStyle/>
          <a:p>
            <a:pPr algn="l" rtl="0"/>
            <a:r>
              <a:rPr lang="fr" sz="2800" b="0" i="0" u="none" baseline="0" dirty="0" smtClean="0"/>
              <a:t>Ex. : </a:t>
            </a:r>
            <a:r>
              <a:rPr lang="fr" sz="2800" b="0" i="0" u="none" baseline="0" dirty="0"/>
              <a:t>Feuille de route MNV </a:t>
            </a:r>
            <a:r>
              <a:rPr lang="en-AU" sz="2800" b="0" i="0" u="none" baseline="0" dirty="0" smtClean="0"/>
              <a:t>REDD+</a:t>
            </a:r>
            <a:r>
              <a:rPr lang="fr" sz="2800" b="0" i="0" u="none" baseline="0" dirty="0" smtClean="0"/>
              <a:t> de </a:t>
            </a:r>
            <a:r>
              <a:rPr lang="fr" sz="2800" b="0" i="0" u="none" baseline="0" dirty="0"/>
              <a:t>l’Éthiopie</a:t>
            </a:r>
            <a:endParaRPr lang="fr" dirty="0"/>
          </a:p>
        </p:txBody>
      </p:sp>
      <p:sp>
        <p:nvSpPr>
          <p:cNvPr id="4" name="Text Placeholder 3"/>
          <p:cNvSpPr>
            <a:spLocks noGrp="1"/>
          </p:cNvSpPr>
          <p:nvPr>
            <p:ph type="body" sz="quarter" idx="10"/>
          </p:nvPr>
        </p:nvSpPr>
        <p:spPr>
          <a:xfrm>
            <a:off x="174928" y="1073248"/>
            <a:ext cx="4759021" cy="5670451"/>
          </a:xfrm>
          <a:solidFill>
            <a:schemeClr val="bg1"/>
          </a:solidFill>
        </p:spPr>
        <p:txBody>
          <a:bodyPr/>
          <a:lstStyle/>
          <a:p>
            <a:pPr marL="457200" indent="-457200" algn="l" rtl="0">
              <a:lnSpc>
                <a:spcPct val="100000"/>
              </a:lnSpc>
              <a:buSzPct val="100000"/>
              <a:buFont typeface="+mj-lt"/>
              <a:buAutoNum type="arabicPeriod"/>
            </a:pPr>
            <a:r>
              <a:rPr lang="fr" sz="1600" b="0" i="0" u="none" baseline="0" dirty="0"/>
              <a:t>Instaurer les mécanismes institutionnels.</a:t>
            </a:r>
            <a:endParaRPr lang="fr" sz="1600" dirty="0"/>
          </a:p>
          <a:p>
            <a:pPr marL="457200" indent="-457200" algn="l" rtl="0">
              <a:lnSpc>
                <a:spcPct val="100000"/>
              </a:lnSpc>
              <a:buSzPct val="100000"/>
              <a:buFont typeface="+mj-lt"/>
              <a:buAutoNum type="arabicPeriod"/>
            </a:pPr>
            <a:r>
              <a:rPr lang="fr" sz="1600" b="0" i="0" u="none" baseline="0" dirty="0"/>
              <a:t>Améliorer la surveillance nationale des </a:t>
            </a:r>
            <a:r>
              <a:rPr lang="fr" sz="1600" b="0" i="0" u="none" baseline="0" dirty="0" smtClean="0"/>
              <a:t>forêts : </a:t>
            </a:r>
            <a:r>
              <a:rPr lang="fr" sz="1600" b="0" i="0" u="none" baseline="0" dirty="0"/>
              <a:t>données sur les activités.</a:t>
            </a:r>
            <a:endParaRPr lang="fr" sz="1600" dirty="0"/>
          </a:p>
          <a:p>
            <a:pPr marL="457200" indent="-457200" algn="l" rtl="0">
              <a:lnSpc>
                <a:spcPct val="100000"/>
              </a:lnSpc>
              <a:buSzPct val="100000"/>
              <a:buFont typeface="+mj-lt"/>
              <a:buAutoNum type="arabicPeriod"/>
            </a:pPr>
            <a:r>
              <a:rPr lang="fr" sz="1600" b="0" i="0" u="none" baseline="0" dirty="0"/>
              <a:t>Améliorer la surveillance nationale des </a:t>
            </a:r>
            <a:r>
              <a:rPr lang="fr" sz="1600" b="0" i="0" u="none" baseline="0" dirty="0" smtClean="0"/>
              <a:t>forêts : </a:t>
            </a:r>
            <a:r>
              <a:rPr lang="fr" sz="1600" b="0" i="0" u="none" baseline="0" dirty="0"/>
              <a:t>stocks de carbone et facteurs d’émission</a:t>
            </a:r>
            <a:r>
              <a:rPr lang="fr" sz="1600" b="0" i="0" u="none" baseline="0" dirty="0" smtClean="0"/>
              <a:t>.</a:t>
            </a:r>
            <a:endParaRPr lang="fr" sz="1600" dirty="0"/>
          </a:p>
          <a:p>
            <a:pPr marL="457200" indent="-457200" algn="l" rtl="0">
              <a:lnSpc>
                <a:spcPct val="100000"/>
              </a:lnSpc>
              <a:buSzPct val="100000"/>
              <a:buFont typeface="+mj-lt"/>
              <a:buAutoNum type="arabicPeriod"/>
            </a:pPr>
            <a:r>
              <a:rPr lang="fr" sz="1600" b="0" i="0" u="none" baseline="0" dirty="0"/>
              <a:t>Améliorer les capacités concernant l’estimation et l’UTCAFT internationale, l’inventaire des GES et la notification </a:t>
            </a:r>
            <a:r>
              <a:rPr lang="en-AU" sz="1600" b="0" i="0" u="none" baseline="0" dirty="0" smtClean="0"/>
              <a:t>REDD+</a:t>
            </a:r>
            <a:r>
              <a:rPr lang="fr" sz="1600" b="0" i="0" u="none" baseline="0" dirty="0" smtClean="0"/>
              <a:t>. </a:t>
            </a:r>
            <a:endParaRPr lang="fr" sz="1600" dirty="0"/>
          </a:p>
          <a:p>
            <a:pPr marL="457200" indent="-457200" algn="l" rtl="0">
              <a:lnSpc>
                <a:spcPct val="100000"/>
              </a:lnSpc>
              <a:buSzPct val="100000"/>
              <a:buFont typeface="+mj-lt"/>
              <a:buAutoNum type="arabicPeriod"/>
            </a:pPr>
            <a:r>
              <a:rPr lang="fr" sz="1600" b="0" i="0" u="none" baseline="0" dirty="0"/>
              <a:t>Se préparer aux activités MNV </a:t>
            </a:r>
            <a:r>
              <a:rPr lang="en-AU" sz="1600" b="0" i="0" u="none" baseline="0" dirty="0" smtClean="0"/>
              <a:t>REDD+</a:t>
            </a:r>
            <a:r>
              <a:rPr lang="fr" sz="1600" b="0" i="0" u="none" baseline="0" dirty="0" smtClean="0"/>
              <a:t> au </a:t>
            </a:r>
            <a:r>
              <a:rPr lang="fr" sz="1600" b="0" i="0" u="none" baseline="0" dirty="0"/>
              <a:t>niveau national.</a:t>
            </a:r>
            <a:endParaRPr lang="fr" sz="1600" dirty="0"/>
          </a:p>
          <a:p>
            <a:pPr marL="457200" indent="-457200" algn="l" rtl="0">
              <a:lnSpc>
                <a:spcPct val="100000"/>
              </a:lnSpc>
              <a:buSzPct val="100000"/>
              <a:buFont typeface="+mj-lt"/>
              <a:buAutoNum type="arabicPeriod"/>
            </a:pPr>
            <a:r>
              <a:rPr lang="fr" sz="1600" b="0" i="0" u="none" baseline="0" dirty="0"/>
              <a:t>Mettre en œuvre un programme d’amélioration continue et de développement des capacités</a:t>
            </a:r>
            <a:r>
              <a:rPr lang="fr" sz="1600" b="0" i="0" u="none" baseline="0" dirty="0" smtClean="0"/>
              <a:t>.</a:t>
            </a:r>
            <a:endParaRPr lang="fr" sz="1600" dirty="0"/>
          </a:p>
          <a:p>
            <a:pPr marL="457200" indent="-457200" algn="l" rtl="0">
              <a:lnSpc>
                <a:spcPct val="100000"/>
              </a:lnSpc>
              <a:buSzPct val="100000"/>
              <a:buFont typeface="+mj-lt"/>
              <a:buAutoNum type="arabicPeriod"/>
            </a:pPr>
            <a:r>
              <a:rPr lang="fr" sz="1600" b="0" i="0" u="none" baseline="0" dirty="0"/>
              <a:t>Mécanisme national et local de communication continue sur la surveillance </a:t>
            </a:r>
            <a:r>
              <a:rPr lang="en-AU" sz="1600" b="0" i="0" u="none" baseline="0" dirty="0" smtClean="0"/>
              <a:t>REDD+</a:t>
            </a:r>
            <a:r>
              <a:rPr lang="fr" sz="1600" b="0" i="0" u="none" baseline="0" dirty="0" smtClean="0"/>
              <a:t>.</a:t>
            </a:r>
            <a:endParaRPr lang="fr" sz="1600" b="0" i="0" u="none" baseline="0" dirty="0"/>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750" t="21765" r="35432" b="10417"/>
          <a:stretch/>
        </p:blipFill>
        <p:spPr bwMode="auto">
          <a:xfrm>
            <a:off x="4876800" y="1033670"/>
            <a:ext cx="4210050" cy="5770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pPr algn="l" rtl="0"/>
            <a:r>
              <a:rPr lang="fr" b="0" i="0" u="none" baseline="0"/>
              <a:t>Plan du cours</a:t>
            </a:r>
            <a:endParaRPr lang="fr" dirty="0"/>
          </a:p>
        </p:txBody>
      </p:sp>
      <p:sp>
        <p:nvSpPr>
          <p:cNvPr id="6" name="Tijdelijke aanduiding voor tekst 2"/>
          <p:cNvSpPr txBox="1">
            <a:spLocks/>
          </p:cNvSpPr>
          <p:nvPr/>
        </p:nvSpPr>
        <p:spPr bwMode="auto">
          <a:xfrm>
            <a:off x="421200" y="1325582"/>
            <a:ext cx="8521188" cy="434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lgn="l" rtl="0">
              <a:lnSpc>
                <a:spcPts val="2500"/>
              </a:lnSpc>
              <a:spcBef>
                <a:spcPts val="1200"/>
              </a:spcBef>
              <a:buClr>
                <a:schemeClr val="bg2">
                  <a:lumMod val="20000"/>
                  <a:lumOff val="80000"/>
                </a:schemeClr>
              </a:buClr>
              <a:buSzPct val="100000"/>
              <a:buFont typeface="+mj-lt"/>
              <a:buAutoNum type="arabicPeriod"/>
              <a:defRPr/>
            </a:pPr>
            <a:r>
              <a:rPr lang="fr" sz="2200" b="1" i="0" u="none" baseline="0" dirty="0">
                <a:solidFill>
                  <a:schemeClr val="bg2">
                    <a:lumMod val="20000"/>
                    <a:lumOff val="80000"/>
                  </a:schemeClr>
                </a:solidFill>
                <a:latin typeface="Verdana" pitchFamily="34" charset="0"/>
              </a:rPr>
              <a:t>Impératifs de la CCNUCC concernant les systèmes nationaux de surveillance des forêts (SNSF) et la mesure, la notification et la vérification (MNV) des activités </a:t>
            </a:r>
            <a:r>
              <a:rPr lang="en-AU" sz="2200" b="1" i="0" u="none" baseline="0" dirty="0" smtClean="0">
                <a:solidFill>
                  <a:schemeClr val="bg2">
                    <a:lumMod val="20000"/>
                    <a:lumOff val="80000"/>
                  </a:schemeClr>
                </a:solidFill>
                <a:latin typeface="Verdana" pitchFamily="34" charset="0"/>
              </a:rPr>
              <a:t>REDD+</a:t>
            </a:r>
            <a:endParaRPr lang="fr" sz="2200" b="1" i="0" u="none" baseline="0" dirty="0">
              <a:solidFill>
                <a:schemeClr val="bg2">
                  <a:lumMod val="20000"/>
                  <a:lumOff val="80000"/>
                </a:schemeClr>
              </a:solidFill>
              <a:latin typeface="Verdana" pitchFamily="34" charset="0"/>
            </a:endParaRPr>
          </a:p>
          <a:p>
            <a:pPr marL="342900" lvl="0" indent="-342900" algn="l" rtl="0">
              <a:lnSpc>
                <a:spcPts val="2500"/>
              </a:lnSpc>
              <a:spcBef>
                <a:spcPts val="1200"/>
              </a:spcBef>
              <a:buClr>
                <a:schemeClr val="bg2">
                  <a:lumMod val="20000"/>
                  <a:lumOff val="80000"/>
                </a:schemeClr>
              </a:buClr>
              <a:buSzPct val="100000"/>
              <a:buFont typeface="+mj-lt"/>
              <a:buAutoNum type="arabicPeriod"/>
              <a:defRPr/>
            </a:pPr>
            <a:r>
              <a:rPr lang="fr" sz="2200" b="0" i="0" u="none" baseline="0" dirty="0">
                <a:solidFill>
                  <a:schemeClr val="bg2">
                    <a:lumMod val="20000"/>
                    <a:lumOff val="80000"/>
                  </a:schemeClr>
                </a:solidFill>
                <a:latin typeface="Verdana" pitchFamily="34" charset="0"/>
              </a:rPr>
              <a:t>Cadre des SNSF</a:t>
            </a:r>
          </a:p>
          <a:p>
            <a:pPr marL="342900" lvl="0" indent="-342900" algn="l" rtl="0">
              <a:lnSpc>
                <a:spcPts val="2500"/>
              </a:lnSpc>
              <a:spcBef>
                <a:spcPts val="1200"/>
              </a:spcBef>
              <a:buClr>
                <a:schemeClr val="bg2">
                  <a:lumMod val="20000"/>
                  <a:lumOff val="80000"/>
                </a:schemeClr>
              </a:buClr>
              <a:buSzPct val="100000"/>
              <a:buFont typeface="+mj-lt"/>
              <a:buAutoNum type="arabicPeriod"/>
              <a:defRPr/>
            </a:pPr>
            <a:r>
              <a:rPr lang="fr" sz="2200" b="0" i="0" u="none" baseline="0" dirty="0">
                <a:solidFill>
                  <a:schemeClr val="bg2">
                    <a:lumMod val="20000"/>
                    <a:lumOff val="80000"/>
                  </a:schemeClr>
                </a:solidFill>
                <a:latin typeface="Verdana" pitchFamily="34" charset="0"/>
              </a:rPr>
              <a:t>Renforcement des capacités techniques et institutionnelles concernant les SNSF et la MNV </a:t>
            </a:r>
            <a:r>
              <a:rPr lang="en-AU" sz="2200" b="0" i="0" u="none" baseline="0" dirty="0" smtClean="0">
                <a:solidFill>
                  <a:schemeClr val="bg2">
                    <a:lumMod val="20000"/>
                    <a:lumOff val="80000"/>
                  </a:schemeClr>
                </a:solidFill>
                <a:latin typeface="Verdana" pitchFamily="34" charset="0"/>
              </a:rPr>
              <a:t>REDD+</a:t>
            </a:r>
            <a:endParaRPr lang="fr" sz="2200" b="0" i="0" u="none" baseline="0" dirty="0">
              <a:solidFill>
                <a:schemeClr val="bg2">
                  <a:lumMod val="20000"/>
                  <a:lumOff val="80000"/>
                </a:schemeClr>
              </a:solidFill>
              <a:latin typeface="Verdana" pitchFamily="34" charset="0"/>
            </a:endParaRPr>
          </a:p>
          <a:p>
            <a:pPr marL="342900" lvl="0" indent="-342900" algn="l" rtl="0">
              <a:lnSpc>
                <a:spcPts val="2500"/>
              </a:lnSpc>
              <a:spcBef>
                <a:spcPts val="1200"/>
              </a:spcBef>
              <a:buClr>
                <a:schemeClr val="bg2">
                  <a:lumMod val="20000"/>
                  <a:lumOff val="80000"/>
                </a:schemeClr>
              </a:buClr>
              <a:buSzPct val="100000"/>
              <a:buFont typeface="+mj-lt"/>
              <a:buAutoNum type="arabicPeriod"/>
              <a:defRPr/>
            </a:pPr>
            <a:r>
              <a:rPr lang="fr" sz="2200" b="0" i="0" u="none" baseline="0" dirty="0">
                <a:solidFill>
                  <a:schemeClr val="bg2">
                    <a:lumMod val="20000"/>
                    <a:lumOff val="80000"/>
                  </a:schemeClr>
                </a:solidFill>
                <a:latin typeface="Verdana" pitchFamily="34" charset="0"/>
              </a:rPr>
              <a:t>Planification et mise en œuvre d’un SNSF pour la MNV </a:t>
            </a:r>
            <a:r>
              <a:rPr lang="en-AU" sz="2200" b="0" i="0" u="none" baseline="0" dirty="0" smtClean="0">
                <a:solidFill>
                  <a:schemeClr val="bg2">
                    <a:lumMod val="20000"/>
                    <a:lumOff val="80000"/>
                  </a:schemeClr>
                </a:solidFill>
                <a:latin typeface="Verdana" pitchFamily="34" charset="0"/>
              </a:rPr>
              <a:t>REDD+</a:t>
            </a:r>
            <a:endParaRPr lang="fr" sz="2200" b="0" i="0" u="none" baseline="0" dirty="0">
              <a:solidFill>
                <a:schemeClr val="bg2">
                  <a:lumMod val="20000"/>
                  <a:lumOff val="80000"/>
                </a:schemeClr>
              </a:solidFill>
              <a:latin typeface="Verdana" pitchFamily="34" charset="0"/>
            </a:endParaRPr>
          </a:p>
          <a:p>
            <a:pPr marL="342900" lvl="0" indent="-342900" algn="l" rtl="0">
              <a:lnSpc>
                <a:spcPts val="2500"/>
              </a:lnSpc>
              <a:spcBef>
                <a:spcPts val="1200"/>
              </a:spcBef>
              <a:buClr>
                <a:schemeClr val="bg2"/>
              </a:buClr>
              <a:buSzPct val="100000"/>
              <a:buFont typeface="+mj-lt"/>
              <a:buAutoNum type="arabicPeriod"/>
              <a:defRPr/>
            </a:pPr>
            <a:r>
              <a:rPr lang="fr" sz="2200" b="1" i="0" u="none" baseline="0" dirty="0">
                <a:solidFill>
                  <a:schemeClr val="bg2"/>
                </a:solidFill>
                <a:latin typeface="Verdana" pitchFamily="34" charset="0"/>
              </a:rPr>
              <a:t>Incidences financières et différents facteurs de coût</a:t>
            </a:r>
            <a:endParaRPr lang="fr" sz="2200" b="1" dirty="0">
              <a:solidFill>
                <a:schemeClr val="bg2"/>
              </a:solidFill>
              <a:latin typeface="Verdana" pitchFamily="34" charset="0"/>
            </a:endParaRPr>
          </a:p>
        </p:txBody>
      </p:sp>
    </p:spTree>
    <p:extLst>
      <p:ext uri="{BB962C8B-B14F-4D97-AF65-F5344CB8AC3E}">
        <p14:creationId xmlns:p14="http://schemas.microsoft.com/office/powerpoint/2010/main" val="5437117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9"/>
            <a:ext cx="8442796" cy="840125"/>
          </a:xfrm>
        </p:spPr>
        <p:txBody>
          <a:bodyPr/>
          <a:lstStyle/>
          <a:p>
            <a:pPr algn="l" rtl="0"/>
            <a:r>
              <a:rPr lang="fr" b="0" i="0" u="none" baseline="0"/>
              <a:t>Incidences financières des SNSF</a:t>
            </a:r>
            <a:endParaRPr lang="fr" dirty="0"/>
          </a:p>
        </p:txBody>
      </p:sp>
      <p:sp>
        <p:nvSpPr>
          <p:cNvPr id="5" name="Tijdelijke aanduiding voor tekst 2"/>
          <p:cNvSpPr txBox="1">
            <a:spLocks/>
          </p:cNvSpPr>
          <p:nvPr/>
        </p:nvSpPr>
        <p:spPr bwMode="auto">
          <a:xfrm>
            <a:off x="421200" y="1413164"/>
            <a:ext cx="8521188" cy="4063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lgn="l" rtl="0"/>
            <a:r>
              <a:rPr lang="fr" sz="2000" b="0" i="0" u="none" baseline="0" dirty="0">
                <a:latin typeface="+mj-lt"/>
                <a:cs typeface="Tahoma" pitchFamily="34" charset="0"/>
              </a:rPr>
              <a:t>Plusieurs catégories de coûts, dont les </a:t>
            </a:r>
            <a:r>
              <a:rPr lang="fr" sz="2000" b="1" i="0" u="none" baseline="0" dirty="0">
                <a:latin typeface="+mj-lt"/>
                <a:cs typeface="Tahoma" pitchFamily="34" charset="0"/>
              </a:rPr>
              <a:t>coûts d’opportunité</a:t>
            </a:r>
            <a:r>
              <a:rPr lang="fr" sz="2000" b="0" i="0" u="none" baseline="0" dirty="0">
                <a:latin typeface="+mj-lt"/>
                <a:cs typeface="Tahoma" pitchFamily="34" charset="0"/>
              </a:rPr>
              <a:t> et les coûts de </a:t>
            </a:r>
            <a:r>
              <a:rPr lang="fr" sz="2000" b="1" i="0" u="none" baseline="0" dirty="0">
                <a:latin typeface="+mj-lt"/>
                <a:cs typeface="Tahoma" pitchFamily="34" charset="0"/>
              </a:rPr>
              <a:t>transaction</a:t>
            </a:r>
            <a:r>
              <a:rPr lang="fr" sz="2000" b="0" i="0" u="none" baseline="0" dirty="0">
                <a:latin typeface="+mj-lt"/>
                <a:cs typeface="Tahoma" pitchFamily="34" charset="0"/>
              </a:rPr>
              <a:t> et de </a:t>
            </a:r>
            <a:r>
              <a:rPr lang="fr" sz="2000" b="1" i="0" u="none" baseline="0" dirty="0">
                <a:latin typeface="+mj-lt"/>
                <a:cs typeface="Tahoma" pitchFamily="34" charset="0"/>
              </a:rPr>
              <a:t>mise en œuvre</a:t>
            </a:r>
          </a:p>
          <a:p>
            <a:pPr marL="514350" indent="-514350" algn="l" rtl="0"/>
            <a:r>
              <a:rPr lang="fr" sz="2000" b="0" i="0" u="none" baseline="0" dirty="0">
                <a:latin typeface="+mj-lt"/>
                <a:cs typeface="Tahoma" pitchFamily="34" charset="0"/>
              </a:rPr>
              <a:t>MNV du carbone forestier essentiellement reflétée dans les coûts de </a:t>
            </a:r>
            <a:r>
              <a:rPr lang="fr" sz="2000" b="0" i="0" u="none" baseline="0" dirty="0" smtClean="0">
                <a:latin typeface="+mj-lt"/>
                <a:cs typeface="Tahoma" pitchFamily="34" charset="0"/>
              </a:rPr>
              <a:t>transaction :</a:t>
            </a:r>
            <a:endParaRPr lang="fr" sz="2000" b="0" i="0" u="none" baseline="0" dirty="0">
              <a:latin typeface="+mj-lt"/>
              <a:cs typeface="Tahoma" pitchFamily="34" charset="0"/>
            </a:endParaRPr>
          </a:p>
          <a:p>
            <a:pPr marL="914400" lvl="1" indent="-514350" algn="l" rtl="0">
              <a:spcBef>
                <a:spcPts val="1200"/>
              </a:spcBef>
              <a:buSzPct val="140000"/>
              <a:buFont typeface="Arial" pitchFamily="34" charset="0"/>
              <a:buChar char="•"/>
            </a:pPr>
            <a:r>
              <a:rPr lang="fr" sz="2000" b="0" i="0" u="none" baseline="0" dirty="0">
                <a:latin typeface="+mj-lt"/>
                <a:cs typeface="Tahoma" pitchFamily="34" charset="0"/>
              </a:rPr>
              <a:t>Preuve qu’une activité </a:t>
            </a:r>
            <a:r>
              <a:rPr lang="en-AU" sz="2000" b="0" i="0" u="none" baseline="0" dirty="0" smtClean="0">
                <a:latin typeface="+mj-lt"/>
                <a:cs typeface="Tahoma" pitchFamily="34" charset="0"/>
              </a:rPr>
              <a:t>REDD+</a:t>
            </a:r>
            <a:r>
              <a:rPr lang="fr" sz="2000" b="0" i="0" u="none" baseline="0" dirty="0" smtClean="0">
                <a:latin typeface="+mj-lt"/>
                <a:cs typeface="Tahoma" pitchFamily="34" charset="0"/>
              </a:rPr>
              <a:t> a </a:t>
            </a:r>
            <a:r>
              <a:rPr lang="fr" sz="2000" b="0" i="0" u="none" baseline="0" dirty="0">
                <a:latin typeface="+mj-lt"/>
                <a:cs typeface="Tahoma" pitchFamily="34" charset="0"/>
              </a:rPr>
              <a:t>effectivement atteint un certain niveau de réduction des émissions</a:t>
            </a:r>
          </a:p>
          <a:p>
            <a:pPr marL="514350" indent="-514350" algn="l" rtl="0"/>
            <a:r>
              <a:rPr lang="fr" sz="2000" b="0" i="0" u="none" baseline="0" dirty="0">
                <a:latin typeface="+mj-lt"/>
                <a:cs typeface="Tahoma" pitchFamily="34" charset="0"/>
              </a:rPr>
              <a:t>Ressources nécessaires à la surveillance relativement faibles comparées à tous les facteurs de coûts de la mise en œuvre de </a:t>
            </a:r>
            <a:r>
              <a:rPr lang="en-AU" sz="2000" b="0" i="0" u="none" baseline="0" dirty="0" smtClean="0">
                <a:latin typeface="+mj-lt"/>
                <a:cs typeface="Tahoma" pitchFamily="34" charset="0"/>
              </a:rPr>
              <a:t>REDD+</a:t>
            </a:r>
            <a:r>
              <a:rPr lang="fr" sz="2000" b="0" i="0" u="none" baseline="0" dirty="0" smtClean="0">
                <a:latin typeface="+mj-lt"/>
                <a:cs typeface="Tahoma" pitchFamily="34" charset="0"/>
              </a:rPr>
              <a:t> à </a:t>
            </a:r>
            <a:r>
              <a:rPr lang="fr" sz="2000" b="0" i="0" u="none" baseline="0" dirty="0">
                <a:latin typeface="+mj-lt"/>
                <a:cs typeface="Tahoma" pitchFamily="34" charset="0"/>
              </a:rPr>
              <a:t>long </a:t>
            </a:r>
            <a:r>
              <a:rPr lang="fr" sz="2000" b="0" i="0" u="none" baseline="0" dirty="0" smtClean="0">
                <a:latin typeface="+mj-lt"/>
                <a:cs typeface="Tahoma" pitchFamily="34" charset="0"/>
              </a:rPr>
              <a:t>terme :</a:t>
            </a:r>
            <a:endParaRPr lang="fr" sz="2000" b="0" i="0" u="none" baseline="0" dirty="0">
              <a:latin typeface="+mj-lt"/>
              <a:cs typeface="Tahoma" pitchFamily="34" charset="0"/>
            </a:endParaRPr>
          </a:p>
          <a:p>
            <a:pPr marL="903288" lvl="1" indent="-452438" algn="l" rtl="0">
              <a:buSzPct val="140000"/>
              <a:buFont typeface="Arial" pitchFamily="34" charset="0"/>
              <a:buChar char="•"/>
            </a:pPr>
            <a:r>
              <a:rPr lang="fr" sz="2000" b="0" i="0" u="none" baseline="0" dirty="0">
                <a:latin typeface="+mj-lt"/>
                <a:cs typeface="Tahoma" pitchFamily="34" charset="0"/>
              </a:rPr>
              <a:t>Peuvent être importantes lors de la phase de préparation des pays car un grand nombre d’entre eux ont besoin de développer leurs capacités de base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pPr algn="l" rtl="0"/>
            <a:r>
              <a:rPr lang="fr" b="0" i="0" u="none" baseline="0"/>
              <a:t>Coûts de la télédétection</a:t>
            </a:r>
            <a:endParaRPr lang="fr" dirty="0"/>
          </a:p>
        </p:txBody>
      </p:sp>
      <p:sp>
        <p:nvSpPr>
          <p:cNvPr id="3" name="Tijdelijke aanduiding voor tekst 2"/>
          <p:cNvSpPr>
            <a:spLocks noGrp="1"/>
          </p:cNvSpPr>
          <p:nvPr>
            <p:ph type="body" sz="quarter" idx="10"/>
          </p:nvPr>
        </p:nvSpPr>
        <p:spPr>
          <a:xfrm>
            <a:off x="421200" y="1163782"/>
            <a:ext cx="8521188" cy="4761068"/>
          </a:xfrm>
        </p:spPr>
        <p:txBody>
          <a:bodyPr/>
          <a:lstStyle/>
          <a:p>
            <a:pPr marL="0" indent="0" algn="l" rtl="0">
              <a:buFont typeface="Arial" charset="0"/>
              <a:buNone/>
              <a:defRPr/>
            </a:pPr>
            <a:r>
              <a:rPr lang="fr" sz="2000" b="0" i="0" u="none" baseline="0"/>
              <a:t>Plusieurs facteurs de coûts sont associés à la mise en œuvre d’un système de surveillance </a:t>
            </a:r>
            <a:r>
              <a:rPr lang="fr" sz="2000" b="0" i="0" u="none" baseline="0" smtClean="0"/>
              <a:t>satellitaire :</a:t>
            </a:r>
            <a:endParaRPr lang="fr" sz="2000" b="0" i="0" u="none" baseline="0"/>
          </a:p>
          <a:p>
            <a:pPr lvl="1" algn="l" rtl="0">
              <a:buFont typeface="Wingdings" pitchFamily="2" charset="2"/>
              <a:buChar char="§"/>
              <a:defRPr/>
            </a:pPr>
            <a:r>
              <a:rPr lang="fr" sz="1800" b="0" i="0" u="none" baseline="0"/>
              <a:t>Données satellitaires, y compris leur accès et leur traitement</a:t>
            </a:r>
          </a:p>
          <a:p>
            <a:pPr lvl="1" algn="l" rtl="0">
              <a:buFont typeface="Wingdings" pitchFamily="2" charset="2"/>
              <a:buChar char="§"/>
              <a:defRPr/>
            </a:pPr>
            <a:r>
              <a:rPr lang="fr" sz="1800" b="0" i="0" u="none" baseline="0"/>
              <a:t>Logiciel, matériel et ressources bureautiques, y compris l’archivage des données satellitaires</a:t>
            </a:r>
          </a:p>
          <a:p>
            <a:pPr lvl="1" algn="l" rtl="0">
              <a:buFont typeface="Wingdings" pitchFamily="2" charset="2"/>
              <a:buChar char="§"/>
              <a:defRPr/>
            </a:pPr>
            <a:r>
              <a:rPr lang="fr" sz="1800" b="0" i="0" u="none" baseline="0"/>
              <a:t>Ressources humaines nécessaires à l’interprétation et à l’analyse des données</a:t>
            </a:r>
          </a:p>
          <a:p>
            <a:pPr lvl="1" algn="l" rtl="0">
              <a:buFont typeface="Wingdings" pitchFamily="2" charset="2"/>
              <a:buChar char="§"/>
              <a:defRPr/>
            </a:pPr>
            <a:r>
              <a:rPr lang="fr" sz="1800" b="0" i="0" u="none" baseline="0"/>
              <a:t>Surveillance au cours de la phase de préparation</a:t>
            </a:r>
          </a:p>
          <a:p>
            <a:pPr lvl="1" algn="l" rtl="0">
              <a:buFont typeface="Wingdings" pitchFamily="2" charset="2"/>
              <a:buChar char="§"/>
              <a:defRPr/>
            </a:pPr>
            <a:r>
              <a:rPr lang="fr" sz="1800" b="0" i="0" u="none" baseline="0"/>
              <a:t>Surveillance opérationnelle</a:t>
            </a:r>
          </a:p>
          <a:p>
            <a:pPr lvl="1" algn="l" rtl="0">
              <a:buFont typeface="Wingdings" pitchFamily="2" charset="2"/>
              <a:buChar char="§"/>
              <a:defRPr/>
            </a:pPr>
            <a:r>
              <a:rPr lang="fr" sz="1800" b="0" i="0" u="none" baseline="0"/>
              <a:t>Évaluation de la précision</a:t>
            </a:r>
          </a:p>
          <a:p>
            <a:pPr lvl="1" algn="l" rtl="0">
              <a:buFont typeface="Wingdings" pitchFamily="2" charset="2"/>
              <a:buChar char="§"/>
              <a:defRPr/>
            </a:pPr>
            <a:r>
              <a:rPr lang="fr" sz="1800" b="0" i="0" u="none" baseline="0"/>
              <a:t>Coopération régionale en matière de renforcement des capacités d’assistance technique</a:t>
            </a:r>
          </a:p>
          <a:p>
            <a:pPr algn="l" rtl="0">
              <a:buNone/>
            </a:pPr>
            <a:endParaRPr lang="fr"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057923"/>
          </a:xfrm>
        </p:spPr>
        <p:txBody>
          <a:bodyPr/>
          <a:lstStyle/>
          <a:p>
            <a:pPr algn="l" rtl="0"/>
            <a:r>
              <a:rPr lang="fr" sz="2800" b="0" i="0" u="none" spc="-150" baseline="0" dirty="0"/>
              <a:t>Utilité des capteurs optiques à différentes résolutions pour la surveillance du déboisement</a:t>
            </a:r>
            <a:endParaRPr lang="fr" sz="2800" spc="-150" dirty="0"/>
          </a:p>
        </p:txBody>
      </p:sp>
      <p:graphicFrame>
        <p:nvGraphicFramePr>
          <p:cNvPr id="4" name="Tabel 3"/>
          <p:cNvGraphicFramePr>
            <a:graphicFrameLocks noGrp="1"/>
          </p:cNvGraphicFramePr>
          <p:nvPr>
            <p:extLst>
              <p:ext uri="{D42A27DB-BD31-4B8C-83A1-F6EECF244321}">
                <p14:modId xmlns:p14="http://schemas.microsoft.com/office/powerpoint/2010/main" val="2777939113"/>
              </p:ext>
            </p:extLst>
          </p:nvPr>
        </p:nvGraphicFramePr>
        <p:xfrm>
          <a:off x="514563" y="1444108"/>
          <a:ext cx="8241477" cy="4195191"/>
        </p:xfrm>
        <a:graphic>
          <a:graphicData uri="http://schemas.openxmlformats.org/drawingml/2006/table">
            <a:tbl>
              <a:tblPr/>
              <a:tblGrid>
                <a:gridCol w="1109430"/>
                <a:gridCol w="1584900"/>
                <a:gridCol w="1472195"/>
                <a:gridCol w="1539113"/>
                <a:gridCol w="2535839"/>
              </a:tblGrid>
              <a:tr h="0">
                <a:tc>
                  <a:txBody>
                    <a:bodyPr/>
                    <a:lstStyle/>
                    <a:p>
                      <a:pPr algn="l" rtl="0">
                        <a:lnSpc>
                          <a:spcPct val="110000"/>
                        </a:lnSpc>
                        <a:spcAft>
                          <a:spcPts val="0"/>
                        </a:spcAft>
                      </a:pPr>
                      <a:r>
                        <a:rPr lang="fr" sz="1100" b="1" i="0" u="none" baseline="0" dirty="0">
                          <a:latin typeface="Verdana"/>
                          <a:ea typeface="Times New Roman"/>
                          <a:cs typeface="Sendnya"/>
                        </a:rPr>
                        <a:t>Capteurs et résolution</a:t>
                      </a:r>
                      <a:endParaRPr lang="fr" sz="1100" b="1" dirty="0">
                        <a:latin typeface="Verdana"/>
                        <a:ea typeface="Times New Roman"/>
                        <a:cs typeface="Sendnya"/>
                      </a:endParaRPr>
                    </a:p>
                  </a:txBody>
                  <a:tcPr marL="36195" marR="36195"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l" rtl="0">
                        <a:lnSpc>
                          <a:spcPct val="110000"/>
                        </a:lnSpc>
                        <a:spcAft>
                          <a:spcPts val="0"/>
                        </a:spcAft>
                      </a:pPr>
                      <a:r>
                        <a:rPr lang="fr" sz="1100" b="1" i="0" u="none" baseline="0" dirty="0">
                          <a:latin typeface="Verdana"/>
                          <a:ea typeface="Times New Roman"/>
                          <a:cs typeface="Sendnya"/>
                        </a:rPr>
                        <a:t>Exemples de capteurs actuels</a:t>
                      </a:r>
                      <a:endParaRPr lang="fr" sz="1100" b="1"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l" rtl="0">
                        <a:lnSpc>
                          <a:spcPct val="110000"/>
                        </a:lnSpc>
                        <a:spcAft>
                          <a:spcPts val="0"/>
                        </a:spcAft>
                      </a:pPr>
                      <a:r>
                        <a:rPr lang="fr" sz="1100" b="1" i="0" u="none" baseline="0" dirty="0">
                          <a:latin typeface="Verdana"/>
                          <a:ea typeface="Times New Roman"/>
                          <a:cs typeface="Sendnya"/>
                        </a:rPr>
                        <a:t>Unité de cartographie minimale (évolution)</a:t>
                      </a:r>
                      <a:endParaRPr lang="fr" sz="1100" b="1"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l" rtl="0">
                        <a:lnSpc>
                          <a:spcPct val="110000"/>
                        </a:lnSpc>
                        <a:spcAft>
                          <a:spcPts val="0"/>
                        </a:spcAft>
                      </a:pPr>
                      <a:r>
                        <a:rPr lang="fr" sz="1100" b="1" i="0" u="none" baseline="0" dirty="0">
                          <a:latin typeface="Verdana"/>
                          <a:ea typeface="Times New Roman"/>
                          <a:cs typeface="Sendnya"/>
                        </a:rPr>
                        <a:t>Coût</a:t>
                      </a:r>
                      <a:endParaRPr lang="fr" sz="1100" b="1"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l" rtl="0">
                        <a:lnSpc>
                          <a:spcPct val="110000"/>
                        </a:lnSpc>
                        <a:spcAft>
                          <a:spcPts val="0"/>
                        </a:spcAft>
                      </a:pPr>
                      <a:r>
                        <a:rPr lang="fr" sz="1100" b="1" i="0" u="none" baseline="0">
                          <a:latin typeface="Verdana"/>
                          <a:ea typeface="Times New Roman"/>
                          <a:cs typeface="Sendnya"/>
                        </a:rPr>
                        <a:t>Utilité en matière de surveillance</a:t>
                      </a:r>
                      <a:endParaRPr lang="fr" sz="1100" b="1">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0">
                <a:tc>
                  <a:txBody>
                    <a:bodyPr/>
                    <a:lstStyle/>
                    <a:p>
                      <a:pPr algn="l" rtl="0">
                        <a:spcAft>
                          <a:spcPts val="0"/>
                        </a:spcAft>
                      </a:pPr>
                      <a:r>
                        <a:rPr lang="fr" sz="1100" b="0" i="0" u="none" baseline="0" dirty="0">
                          <a:solidFill>
                            <a:srgbClr val="000000"/>
                          </a:solidFill>
                          <a:latin typeface="Verdana"/>
                          <a:ea typeface="Times New Roman"/>
                          <a:cs typeface="Sendnya"/>
                        </a:rPr>
                        <a:t>Basse</a:t>
                      </a:r>
                      <a:endParaRPr lang="fr" sz="1100" dirty="0">
                        <a:latin typeface="Verdana"/>
                        <a:ea typeface="Times New Roman"/>
                        <a:cs typeface="Sendnya"/>
                      </a:endParaRPr>
                    </a:p>
                    <a:p>
                      <a:pPr algn="l" rtl="0">
                        <a:spcAft>
                          <a:spcPts val="0"/>
                        </a:spcAft>
                      </a:pPr>
                      <a:r>
                        <a:rPr lang="fr" sz="1100" b="0" i="0" u="none" baseline="0" dirty="0">
                          <a:solidFill>
                            <a:srgbClr val="000000"/>
                          </a:solidFill>
                          <a:latin typeface="Verdana"/>
                          <a:ea typeface="Times New Roman"/>
                          <a:cs typeface="Sendnya"/>
                        </a:rPr>
                        <a:t>(</a:t>
                      </a:r>
                      <a:r>
                        <a:rPr lang="fr" sz="1100" b="0" i="0" u="none" baseline="0" dirty="0" smtClean="0">
                          <a:solidFill>
                            <a:srgbClr val="000000"/>
                          </a:solidFill>
                          <a:latin typeface="Verdana"/>
                          <a:ea typeface="Times New Roman"/>
                          <a:cs typeface="Sendnya"/>
                        </a:rPr>
                        <a:t>250 </a:t>
                      </a:r>
                      <a:r>
                        <a:rPr lang="fr" sz="1100" b="0" i="0" u="none" baseline="0" dirty="0" smtClean="0">
                          <a:solidFill>
                            <a:srgbClr val="000000"/>
                          </a:solidFill>
                          <a:latin typeface="+mn-lt"/>
                          <a:ea typeface="Times New Roman"/>
                          <a:cs typeface="Sendnya"/>
                        </a:rPr>
                        <a:t>– 1000 m</a:t>
                      </a:r>
                      <a:r>
                        <a:rPr lang="fr" sz="1100" b="0" i="0" u="none" baseline="0" dirty="0">
                          <a:solidFill>
                            <a:srgbClr val="000000"/>
                          </a:solidFill>
                          <a:latin typeface="Verdana"/>
                          <a:ea typeface="Times New Roman"/>
                          <a:cs typeface="Sendnya"/>
                        </a:rPr>
                        <a:t>)</a:t>
                      </a:r>
                      <a:endParaRPr lang="fr" sz="1100" dirty="0">
                        <a:latin typeface="Verdana"/>
                        <a:ea typeface="Times New Roman"/>
                        <a:cs typeface="Sendnya"/>
                      </a:endParaRPr>
                    </a:p>
                  </a:txBody>
                  <a:tcPr marL="36195" marR="3619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fr" sz="900" b="0" i="0" u="none" baseline="0" dirty="0">
                          <a:solidFill>
                            <a:srgbClr val="000000"/>
                          </a:solidFill>
                          <a:latin typeface="Verdana"/>
                          <a:ea typeface="Times New Roman"/>
                          <a:cs typeface="Sendnya"/>
                        </a:rPr>
                        <a:t>SPOT-VGT (</a:t>
                      </a:r>
                      <a:r>
                        <a:rPr lang="fr" sz="900" b="0" i="0" u="none" baseline="0" dirty="0" smtClean="0">
                          <a:solidFill>
                            <a:srgbClr val="000000"/>
                          </a:solidFill>
                          <a:latin typeface="Verdana"/>
                          <a:ea typeface="Times New Roman"/>
                          <a:cs typeface="Sendnya"/>
                        </a:rPr>
                        <a:t>1998 </a:t>
                      </a:r>
                      <a:r>
                        <a:rPr lang="fr" sz="900" b="0" i="0" u="none" baseline="0" dirty="0" smtClean="0">
                          <a:solidFill>
                            <a:srgbClr val="000000"/>
                          </a:solidFill>
                          <a:latin typeface="+mn-lt"/>
                          <a:ea typeface="Times New Roman"/>
                          <a:cs typeface="Sendnya"/>
                        </a:rPr>
                        <a:t>–</a:t>
                      </a:r>
                      <a:r>
                        <a:rPr lang="fr" sz="900" b="0" i="0" u="none" baseline="0" dirty="0" smtClean="0">
                          <a:solidFill>
                            <a:srgbClr val="000000"/>
                          </a:solidFill>
                          <a:latin typeface="Verdana"/>
                          <a:ea typeface="Times New Roman"/>
                          <a:cs typeface="Sendnya"/>
                        </a:rPr>
                        <a:t>)</a:t>
                      </a:r>
                      <a:endParaRPr lang="fr" sz="900" dirty="0">
                        <a:latin typeface="Verdana"/>
                        <a:ea typeface="Times New Roman"/>
                        <a:cs typeface="Sendnya"/>
                      </a:endParaRPr>
                    </a:p>
                    <a:p>
                      <a:pPr algn="l" rtl="0">
                        <a:spcAft>
                          <a:spcPts val="0"/>
                        </a:spcAft>
                      </a:pPr>
                      <a:r>
                        <a:rPr lang="fr" sz="900" b="0" i="0" u="none" baseline="0" dirty="0">
                          <a:solidFill>
                            <a:srgbClr val="000000"/>
                          </a:solidFill>
                          <a:latin typeface="Verdana"/>
                          <a:ea typeface="Times New Roman"/>
                          <a:cs typeface="Sendnya"/>
                        </a:rPr>
                        <a:t>Terra-MODIS (</a:t>
                      </a:r>
                      <a:r>
                        <a:rPr lang="fr" sz="900" b="0" i="0" u="none" baseline="0" dirty="0" smtClean="0">
                          <a:solidFill>
                            <a:srgbClr val="000000"/>
                          </a:solidFill>
                          <a:latin typeface="Verdana"/>
                          <a:ea typeface="Times New Roman"/>
                          <a:cs typeface="Sendnya"/>
                        </a:rPr>
                        <a:t>2000 </a:t>
                      </a:r>
                      <a:r>
                        <a:rPr lang="fr" sz="900" b="0" i="0" u="none" baseline="0" dirty="0" smtClean="0">
                          <a:solidFill>
                            <a:srgbClr val="000000"/>
                          </a:solidFill>
                          <a:latin typeface="+mn-lt"/>
                          <a:ea typeface="Times New Roman"/>
                          <a:cs typeface="Sendnya"/>
                        </a:rPr>
                        <a:t>–</a:t>
                      </a:r>
                      <a:r>
                        <a:rPr lang="fr" sz="900" b="0" i="0" u="none" baseline="0" dirty="0" smtClean="0">
                          <a:solidFill>
                            <a:srgbClr val="000000"/>
                          </a:solidFill>
                          <a:latin typeface="Verdana"/>
                          <a:ea typeface="Times New Roman"/>
                          <a:cs typeface="Sendnya"/>
                        </a:rPr>
                        <a:t>)</a:t>
                      </a:r>
                      <a:endParaRPr lang="fr" sz="900" dirty="0">
                        <a:latin typeface="Verdana"/>
                        <a:ea typeface="Times New Roman"/>
                        <a:cs typeface="Sendnya"/>
                      </a:endParaRPr>
                    </a:p>
                    <a:p>
                      <a:pPr algn="l" rtl="0">
                        <a:spcAft>
                          <a:spcPts val="0"/>
                        </a:spcAft>
                      </a:pPr>
                      <a:r>
                        <a:rPr lang="fr" sz="900" b="0" i="0" u="none" baseline="0" dirty="0">
                          <a:solidFill>
                            <a:srgbClr val="000000"/>
                          </a:solidFill>
                          <a:latin typeface="Verdana"/>
                          <a:ea typeface="Times New Roman"/>
                          <a:cs typeface="Sendnya"/>
                        </a:rPr>
                        <a:t>Envisat-MERIS (</a:t>
                      </a:r>
                      <a:r>
                        <a:rPr lang="fr" sz="900" b="0" i="0" u="none" baseline="0" dirty="0" smtClean="0">
                          <a:solidFill>
                            <a:srgbClr val="000000"/>
                          </a:solidFill>
                          <a:latin typeface="Verdana"/>
                          <a:ea typeface="Times New Roman"/>
                          <a:cs typeface="Sendnya"/>
                        </a:rPr>
                        <a:t>2004 </a:t>
                      </a:r>
                      <a:r>
                        <a:rPr lang="fr" sz="900" b="0" i="0" u="none" baseline="0" dirty="0" smtClean="0">
                          <a:solidFill>
                            <a:srgbClr val="000000"/>
                          </a:solidFill>
                          <a:latin typeface="+mn-lt"/>
                          <a:ea typeface="Times New Roman"/>
                          <a:cs typeface="Sendnya"/>
                        </a:rPr>
                        <a:t>–</a:t>
                      </a:r>
                      <a:r>
                        <a:rPr lang="fr" sz="900" b="0" i="0" u="none" baseline="0" dirty="0" smtClean="0">
                          <a:solidFill>
                            <a:srgbClr val="000000"/>
                          </a:solidFill>
                          <a:latin typeface="Verdana"/>
                          <a:ea typeface="Times New Roman"/>
                          <a:cs typeface="Sendnya"/>
                        </a:rPr>
                        <a:t> </a:t>
                      </a:r>
                      <a:r>
                        <a:rPr lang="fr" sz="900" b="0" i="0" u="none" baseline="0" dirty="0">
                          <a:solidFill>
                            <a:srgbClr val="000000"/>
                          </a:solidFill>
                          <a:latin typeface="Verdana"/>
                          <a:ea typeface="Times New Roman"/>
                          <a:cs typeface="Sendnya"/>
                        </a:rPr>
                        <a:t>2012)</a:t>
                      </a:r>
                      <a:endParaRPr lang="fr" sz="900" dirty="0">
                        <a:latin typeface="Verdana"/>
                        <a:ea typeface="Times New Roman"/>
                        <a:cs typeface="Sendnya"/>
                      </a:endParaRPr>
                    </a:p>
                    <a:p>
                      <a:pPr algn="l" rtl="0">
                        <a:spcAft>
                          <a:spcPts val="0"/>
                        </a:spcAft>
                      </a:pPr>
                      <a:r>
                        <a:rPr lang="fr" sz="900" b="0" i="0" u="none" baseline="0" dirty="0">
                          <a:solidFill>
                            <a:srgbClr val="000000"/>
                          </a:solidFill>
                          <a:latin typeface="Verdana"/>
                          <a:ea typeface="Times New Roman"/>
                          <a:cs typeface="Sendnya"/>
                        </a:rPr>
                        <a:t>VIIRS (</a:t>
                      </a:r>
                      <a:r>
                        <a:rPr lang="fr" sz="900" b="0" i="0" u="none" baseline="0" dirty="0" smtClean="0">
                          <a:solidFill>
                            <a:srgbClr val="000000"/>
                          </a:solidFill>
                          <a:latin typeface="Verdana"/>
                          <a:ea typeface="Times New Roman"/>
                          <a:cs typeface="Sendnya"/>
                        </a:rPr>
                        <a:t>2012 </a:t>
                      </a:r>
                      <a:r>
                        <a:rPr lang="fr" sz="900" b="0" i="0" u="none" baseline="0" dirty="0" smtClean="0">
                          <a:solidFill>
                            <a:srgbClr val="000000"/>
                          </a:solidFill>
                          <a:latin typeface="+mn-lt"/>
                          <a:ea typeface="Times New Roman"/>
                          <a:cs typeface="Sendnya"/>
                        </a:rPr>
                        <a:t>–</a:t>
                      </a:r>
                      <a:r>
                        <a:rPr lang="fr" sz="900" b="0" i="0" u="none" baseline="0" dirty="0" smtClean="0">
                          <a:solidFill>
                            <a:srgbClr val="000000"/>
                          </a:solidFill>
                          <a:latin typeface="Verdana"/>
                          <a:ea typeface="Times New Roman"/>
                          <a:cs typeface="Sendnya"/>
                        </a:rPr>
                        <a:t>)</a:t>
                      </a:r>
                      <a:endParaRPr lang="fr" sz="90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fr" sz="1100" b="0" i="0" u="none" baseline="0" dirty="0">
                          <a:solidFill>
                            <a:srgbClr val="000000"/>
                          </a:solidFill>
                          <a:latin typeface="Verdana"/>
                          <a:ea typeface="Times New Roman"/>
                          <a:cs typeface="Sendnya"/>
                        </a:rPr>
                        <a:t>~ </a:t>
                      </a:r>
                      <a:r>
                        <a:rPr lang="fr" sz="1100" b="0" i="0" u="none" baseline="0" dirty="0" smtClean="0">
                          <a:solidFill>
                            <a:srgbClr val="000000"/>
                          </a:solidFill>
                          <a:latin typeface="Verdana"/>
                          <a:ea typeface="Times New Roman"/>
                          <a:cs typeface="Sendnya"/>
                        </a:rPr>
                        <a:t>100 ha</a:t>
                      </a:r>
                      <a:endParaRPr lang="fr" sz="1100" dirty="0">
                        <a:latin typeface="Verdana"/>
                        <a:ea typeface="Times New Roman"/>
                        <a:cs typeface="Sendnya"/>
                      </a:endParaRPr>
                    </a:p>
                    <a:p>
                      <a:pPr algn="l" rtl="0">
                        <a:spcAft>
                          <a:spcPts val="0"/>
                        </a:spcAft>
                      </a:pPr>
                      <a:r>
                        <a:rPr lang="fr" sz="1100" b="0" i="0" u="none" baseline="0" dirty="0">
                          <a:solidFill>
                            <a:srgbClr val="000000"/>
                          </a:solidFill>
                          <a:latin typeface="Verdana"/>
                          <a:ea typeface="Times New Roman"/>
                          <a:cs typeface="Sendnya"/>
                        </a:rPr>
                        <a:t>~ </a:t>
                      </a:r>
                      <a:r>
                        <a:rPr lang="fr" sz="1100" b="0" i="0" u="none" baseline="0" dirty="0" smtClean="0">
                          <a:solidFill>
                            <a:srgbClr val="000000"/>
                          </a:solidFill>
                          <a:latin typeface="+mn-lt"/>
                          <a:ea typeface="Times New Roman"/>
                          <a:cs typeface="Sendnya"/>
                        </a:rPr>
                        <a:t>10 – </a:t>
                      </a:r>
                      <a:r>
                        <a:rPr lang="fr" sz="1100" b="0" i="0" u="none" baseline="0" dirty="0" smtClean="0">
                          <a:solidFill>
                            <a:srgbClr val="000000"/>
                          </a:solidFill>
                          <a:latin typeface="Verdana"/>
                          <a:ea typeface="Times New Roman"/>
                          <a:cs typeface="Sendnya"/>
                        </a:rPr>
                        <a:t>20 ha</a:t>
                      </a:r>
                      <a:endParaRPr lang="fr" sz="110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fr" sz="1100" b="0" i="0" u="none" baseline="0" dirty="0">
                          <a:solidFill>
                            <a:srgbClr val="000000"/>
                          </a:solidFill>
                          <a:latin typeface="Verdana"/>
                          <a:ea typeface="Times New Roman"/>
                          <a:cs typeface="Sendnya"/>
                        </a:rPr>
                        <a:t>Faible ou gratuit</a:t>
                      </a:r>
                      <a:endParaRPr lang="fr" sz="110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fr" sz="1100" b="0" i="0" u="none" baseline="0" dirty="0">
                          <a:solidFill>
                            <a:srgbClr val="000000"/>
                          </a:solidFill>
                          <a:latin typeface="Verdana"/>
                          <a:ea typeface="Times New Roman"/>
                          <a:cs typeface="Sendnya"/>
                        </a:rPr>
                        <a:t>Surveillance annuelle pantropicale cohérente pour identifier de vastes zones défrichées et des « points chauds » en vue d’une analyse ultérieure avec une résolution moyenne</a:t>
                      </a:r>
                      <a:endParaRPr lang="fr" sz="110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6595">
                <a:tc>
                  <a:txBody>
                    <a:bodyPr/>
                    <a:lstStyle/>
                    <a:p>
                      <a:pPr algn="l" rtl="0">
                        <a:spcAft>
                          <a:spcPts val="0"/>
                        </a:spcAft>
                      </a:pPr>
                      <a:r>
                        <a:rPr lang="fr" sz="1100" b="0" i="0" u="none" baseline="0">
                          <a:solidFill>
                            <a:srgbClr val="000000"/>
                          </a:solidFill>
                          <a:latin typeface="Verdana"/>
                          <a:ea typeface="Times New Roman"/>
                          <a:cs typeface="Sendnya"/>
                        </a:rPr>
                        <a:t>Moyenne</a:t>
                      </a:r>
                      <a:endParaRPr lang="fr" sz="1100" dirty="0">
                        <a:latin typeface="Verdana"/>
                        <a:ea typeface="Times New Roman"/>
                        <a:cs typeface="Sendnya"/>
                      </a:endParaRPr>
                    </a:p>
                    <a:p>
                      <a:pPr algn="l" rtl="0">
                        <a:spcAft>
                          <a:spcPts val="0"/>
                        </a:spcAft>
                      </a:pPr>
                      <a:r>
                        <a:rPr lang="fr" sz="1100" b="0" i="0" u="none" baseline="0">
                          <a:solidFill>
                            <a:srgbClr val="000000"/>
                          </a:solidFill>
                          <a:latin typeface="Verdana"/>
                          <a:ea typeface="Times New Roman"/>
                          <a:cs typeface="Sendnya"/>
                        </a:rPr>
                        <a:t>(</a:t>
                      </a:r>
                      <a:r>
                        <a:rPr lang="fr" sz="1100" b="0" i="0" u="none" baseline="0" smtClean="0">
                          <a:solidFill>
                            <a:srgbClr val="000000"/>
                          </a:solidFill>
                          <a:latin typeface="Verdana"/>
                          <a:ea typeface="Times New Roman"/>
                          <a:cs typeface="Sendnya"/>
                        </a:rPr>
                        <a:t>10 – 60 m</a:t>
                      </a:r>
                      <a:r>
                        <a:rPr lang="fr" sz="1100" b="0" i="0" u="none" baseline="0">
                          <a:solidFill>
                            <a:srgbClr val="000000"/>
                          </a:solidFill>
                          <a:latin typeface="Verdana"/>
                          <a:ea typeface="Times New Roman"/>
                          <a:cs typeface="Sendnya"/>
                        </a:rPr>
                        <a:t>)</a:t>
                      </a:r>
                      <a:endParaRPr lang="fr" sz="1100" dirty="0">
                        <a:latin typeface="Verdana"/>
                        <a:ea typeface="Times New Roman"/>
                        <a:cs typeface="Sendnya"/>
                      </a:endParaRPr>
                    </a:p>
                  </a:txBody>
                  <a:tcPr marL="36195" marR="3619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fr" sz="900" b="0" i="0" u="none" baseline="0">
                          <a:solidFill>
                            <a:srgbClr val="000000"/>
                          </a:solidFill>
                          <a:latin typeface="Verdana"/>
                          <a:ea typeface="Times New Roman"/>
                          <a:cs typeface="Sendnya"/>
                        </a:rPr>
                        <a:t>Landsat TM ou </a:t>
                      </a:r>
                      <a:r>
                        <a:rPr lang="fr" sz="900" b="0" i="0" u="none" baseline="0" smtClean="0">
                          <a:solidFill>
                            <a:srgbClr val="000000"/>
                          </a:solidFill>
                          <a:latin typeface="Verdana"/>
                          <a:ea typeface="Times New Roman"/>
                          <a:cs typeface="Sendnya"/>
                        </a:rPr>
                        <a:t>ETM +,</a:t>
                      </a:r>
                      <a:endParaRPr lang="fr" sz="900" dirty="0">
                        <a:latin typeface="Verdana"/>
                        <a:ea typeface="Times New Roman"/>
                        <a:cs typeface="Sendnya"/>
                      </a:endParaRPr>
                    </a:p>
                    <a:p>
                      <a:pPr algn="l" rtl="0">
                        <a:spcAft>
                          <a:spcPts val="0"/>
                        </a:spcAft>
                      </a:pPr>
                      <a:r>
                        <a:rPr lang="fr" sz="900" b="0" i="0" u="none" baseline="0">
                          <a:solidFill>
                            <a:srgbClr val="000000"/>
                          </a:solidFill>
                          <a:latin typeface="Verdana"/>
                          <a:ea typeface="Times New Roman"/>
                          <a:cs typeface="Sendnya"/>
                        </a:rPr>
                        <a:t>Terra-ASTER</a:t>
                      </a:r>
                      <a:endParaRPr lang="fr" sz="900" dirty="0">
                        <a:latin typeface="Verdana"/>
                        <a:ea typeface="Times New Roman"/>
                        <a:cs typeface="Sendnya"/>
                      </a:endParaRPr>
                    </a:p>
                    <a:p>
                      <a:pPr algn="l" rtl="0">
                        <a:spcAft>
                          <a:spcPts val="0"/>
                        </a:spcAft>
                      </a:pPr>
                      <a:r>
                        <a:rPr lang="fr" sz="900" b="0" i="0" u="none" baseline="0">
                          <a:solidFill>
                            <a:srgbClr val="000000"/>
                          </a:solidFill>
                          <a:latin typeface="Verdana"/>
                          <a:ea typeface="Times New Roman"/>
                          <a:cs typeface="Sendnya"/>
                        </a:rPr>
                        <a:t>IRS AWiFs ou LISS </a:t>
                      </a:r>
                      <a:r>
                        <a:rPr lang="fr" sz="900" b="0" i="0" u="none" baseline="0" smtClean="0">
                          <a:solidFill>
                            <a:srgbClr val="000000"/>
                          </a:solidFill>
                          <a:latin typeface="Verdana"/>
                          <a:ea typeface="Times New Roman"/>
                          <a:cs typeface="Sendnya"/>
                        </a:rPr>
                        <a:t>III</a:t>
                      </a:r>
                      <a:endParaRPr lang="fr" sz="900" dirty="0">
                        <a:latin typeface="Verdana"/>
                        <a:ea typeface="Times New Roman"/>
                        <a:cs typeface="Sendnya"/>
                      </a:endParaRPr>
                    </a:p>
                    <a:p>
                      <a:pPr algn="l" rtl="0">
                        <a:spcAft>
                          <a:spcPts val="0"/>
                        </a:spcAft>
                      </a:pPr>
                      <a:r>
                        <a:rPr lang="fr" sz="900" b="0" i="0" u="none" baseline="0">
                          <a:solidFill>
                            <a:srgbClr val="000000"/>
                          </a:solidFill>
                          <a:latin typeface="Verdana"/>
                          <a:ea typeface="Times New Roman"/>
                          <a:cs typeface="Sendnya"/>
                        </a:rPr>
                        <a:t>CBERS HRCCD</a:t>
                      </a:r>
                      <a:endParaRPr lang="fr" sz="900" dirty="0">
                        <a:latin typeface="Verdana"/>
                        <a:ea typeface="Times New Roman"/>
                        <a:cs typeface="Sendnya"/>
                      </a:endParaRPr>
                    </a:p>
                    <a:p>
                      <a:pPr algn="l" rtl="0">
                        <a:spcAft>
                          <a:spcPts val="0"/>
                        </a:spcAft>
                      </a:pPr>
                      <a:r>
                        <a:rPr lang="fr" sz="900" b="0" i="0" u="none" baseline="0">
                          <a:solidFill>
                            <a:srgbClr val="000000"/>
                          </a:solidFill>
                          <a:latin typeface="Verdana"/>
                          <a:ea typeface="Times New Roman"/>
                          <a:cs typeface="Sendnya"/>
                        </a:rPr>
                        <a:t>DMC</a:t>
                      </a:r>
                      <a:endParaRPr lang="fr" sz="900" dirty="0">
                        <a:latin typeface="Verdana"/>
                        <a:ea typeface="Times New Roman"/>
                        <a:cs typeface="Sendnya"/>
                      </a:endParaRPr>
                    </a:p>
                    <a:p>
                      <a:pPr algn="l" rtl="0">
                        <a:spcAft>
                          <a:spcPts val="0"/>
                        </a:spcAft>
                      </a:pPr>
                      <a:r>
                        <a:rPr lang="fr" sz="900" b="0" i="0" u="none" baseline="0">
                          <a:solidFill>
                            <a:srgbClr val="000000"/>
                          </a:solidFill>
                          <a:latin typeface="Verdana"/>
                          <a:ea typeface="Times New Roman"/>
                          <a:cs typeface="Sendnya"/>
                        </a:rPr>
                        <a:t>SPOT HRV</a:t>
                      </a:r>
                      <a:endParaRPr lang="fr" sz="900" dirty="0">
                        <a:latin typeface="Verdana"/>
                        <a:ea typeface="Times New Roman"/>
                        <a:cs typeface="Sendnya"/>
                      </a:endParaRPr>
                    </a:p>
                    <a:p>
                      <a:pPr algn="l" rtl="0">
                        <a:spcAft>
                          <a:spcPts val="0"/>
                        </a:spcAft>
                      </a:pPr>
                      <a:r>
                        <a:rPr lang="fr" sz="900" b="0" i="0" u="none" baseline="0">
                          <a:solidFill>
                            <a:srgbClr val="000000"/>
                          </a:solidFill>
                          <a:latin typeface="Verdana"/>
                          <a:ea typeface="Times New Roman"/>
                          <a:cs typeface="Sendnya"/>
                        </a:rPr>
                        <a:t>ALOS AVNIR-2</a:t>
                      </a:r>
                      <a:endParaRPr lang="fr" sz="90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fr" sz="1100" b="0" i="0" u="none" baseline="0" smtClean="0">
                          <a:solidFill>
                            <a:srgbClr val="000000"/>
                          </a:solidFill>
                          <a:latin typeface="+mn-lt"/>
                          <a:ea typeface="Times New Roman"/>
                          <a:cs typeface="Sendnya"/>
                        </a:rPr>
                        <a:t>0,5 – </a:t>
                      </a:r>
                      <a:r>
                        <a:rPr lang="fr" sz="1100" b="0" i="0" u="none" baseline="0" smtClean="0">
                          <a:solidFill>
                            <a:srgbClr val="000000"/>
                          </a:solidFill>
                          <a:latin typeface="Verdana"/>
                          <a:ea typeface="Times New Roman"/>
                          <a:cs typeface="Sendnya"/>
                        </a:rPr>
                        <a:t>5,0 ha</a:t>
                      </a:r>
                      <a:endParaRPr lang="fr" sz="110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fr" sz="1100" b="0" i="0" u="none" baseline="0" dirty="0">
                          <a:solidFill>
                            <a:srgbClr val="000000"/>
                          </a:solidFill>
                          <a:latin typeface="Verdana"/>
                          <a:ea typeface="Times New Roman"/>
                          <a:cs typeface="Sendnya"/>
                        </a:rPr>
                        <a:t>Gratuit pour Landsat et CBERS.</a:t>
                      </a:r>
                    </a:p>
                    <a:p>
                      <a:pPr algn="l" rtl="0">
                        <a:spcAft>
                          <a:spcPts val="0"/>
                        </a:spcAft>
                      </a:pPr>
                      <a:r>
                        <a:rPr lang="fr" sz="1100" b="0" i="0" u="none" baseline="0" dirty="0">
                          <a:solidFill>
                            <a:srgbClr val="000000"/>
                          </a:solidFill>
                          <a:latin typeface="Verdana"/>
                          <a:ea typeface="Times New Roman"/>
                          <a:cs typeface="Sendnya"/>
                        </a:rPr>
                        <a:t>Pour les </a:t>
                      </a:r>
                      <a:r>
                        <a:rPr lang="fr" sz="1100" b="0" i="0" u="none" baseline="0" dirty="0" smtClean="0">
                          <a:solidFill>
                            <a:srgbClr val="000000"/>
                          </a:solidFill>
                          <a:latin typeface="Verdana"/>
                          <a:ea typeface="Times New Roman"/>
                          <a:cs typeface="Sendnya"/>
                        </a:rPr>
                        <a:t>autres :</a:t>
                      </a:r>
                      <a:endParaRPr lang="fr" sz="1100" dirty="0">
                        <a:latin typeface="Verdana"/>
                        <a:ea typeface="Times New Roman"/>
                        <a:cs typeface="Sendnya"/>
                      </a:endParaRPr>
                    </a:p>
                    <a:p>
                      <a:pPr algn="l" rtl="0">
                        <a:spcAft>
                          <a:spcPts val="0"/>
                        </a:spcAft>
                      </a:pPr>
                      <a:r>
                        <a:rPr lang="fr" sz="1100" b="0" i="0" u="none" baseline="0" dirty="0" smtClean="0">
                          <a:solidFill>
                            <a:srgbClr val="000000"/>
                          </a:solidFill>
                          <a:latin typeface="Verdana"/>
                          <a:ea typeface="Times New Roman"/>
                          <a:cs typeface="Sendnya"/>
                        </a:rPr>
                        <a:t>&lt; 0,001</a:t>
                      </a:r>
                      <a:r>
                        <a:rPr lang="fr" sz="1100" b="0" i="0" u="none" baseline="0" dirty="0">
                          <a:solidFill>
                            <a:srgbClr val="000000"/>
                          </a:solidFill>
                          <a:latin typeface="Verdana"/>
                          <a:ea typeface="Times New Roman"/>
                          <a:cs typeface="Sendnya"/>
                        </a:rPr>
                        <a:t>$/km² pour les données historiques,</a:t>
                      </a:r>
                      <a:endParaRPr lang="fr" sz="1100" dirty="0">
                        <a:latin typeface="Verdana"/>
                        <a:ea typeface="Times New Roman"/>
                        <a:cs typeface="Sendnya"/>
                      </a:endParaRPr>
                    </a:p>
                    <a:p>
                      <a:pPr algn="l" rtl="0">
                        <a:spcAft>
                          <a:spcPts val="0"/>
                        </a:spcAft>
                      </a:pPr>
                      <a:r>
                        <a:rPr lang="fr" sz="1100" b="0" i="0" u="none" baseline="0" dirty="0">
                          <a:solidFill>
                            <a:srgbClr val="000000"/>
                          </a:solidFill>
                          <a:latin typeface="Verdana"/>
                          <a:ea typeface="Times New Roman"/>
                          <a:cs typeface="Sendnya"/>
                        </a:rPr>
                        <a:t>0,02$/km² </a:t>
                      </a:r>
                      <a:endParaRPr lang="fr" sz="1100" dirty="0">
                        <a:latin typeface="Verdana"/>
                        <a:ea typeface="Times New Roman"/>
                        <a:cs typeface="Sendnya"/>
                      </a:endParaRPr>
                    </a:p>
                    <a:p>
                      <a:pPr algn="l" rtl="0">
                        <a:spcAft>
                          <a:spcPts val="0"/>
                        </a:spcAft>
                      </a:pPr>
                      <a:r>
                        <a:rPr lang="fr" sz="1100" b="0" i="0" u="none" baseline="0" dirty="0">
                          <a:solidFill>
                            <a:srgbClr val="000000"/>
                          </a:solidFill>
                          <a:latin typeface="Verdana"/>
                          <a:ea typeface="Times New Roman"/>
                          <a:cs typeface="Sendnya"/>
                        </a:rPr>
                        <a:t>à 0,5$/km</a:t>
                      </a:r>
                      <a:r>
                        <a:rPr lang="fr" sz="1100" b="0" i="0" u="none" baseline="30000" dirty="0">
                          <a:solidFill>
                            <a:srgbClr val="000000"/>
                          </a:solidFill>
                          <a:latin typeface="Verdana"/>
                          <a:ea typeface="Times New Roman"/>
                          <a:cs typeface="Sendnya"/>
                        </a:rPr>
                        <a:t>2</a:t>
                      </a:r>
                      <a:r>
                        <a:rPr lang="fr" sz="1100" b="0" i="0" u="none" baseline="0" dirty="0">
                          <a:solidFill>
                            <a:srgbClr val="000000"/>
                          </a:solidFill>
                          <a:latin typeface="Verdana"/>
                          <a:ea typeface="Times New Roman"/>
                          <a:cs typeface="Sendnya"/>
                        </a:rPr>
                        <a:t> pour les données récentes</a:t>
                      </a:r>
                      <a:endParaRPr lang="fr" sz="110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fr" sz="1100" b="0" i="0" u="none" baseline="0" dirty="0">
                          <a:solidFill>
                            <a:srgbClr val="000000"/>
                          </a:solidFill>
                          <a:latin typeface="Verdana"/>
                          <a:ea typeface="Times New Roman"/>
                          <a:cs typeface="Sendnya"/>
                        </a:rPr>
                        <a:t>Principal outil de cartographie du déboisement et d’estimation de l’évolution des superficies forestières</a:t>
                      </a:r>
                      <a:endParaRPr lang="fr" sz="110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rtl="0">
                        <a:spcAft>
                          <a:spcPts val="0"/>
                        </a:spcAft>
                      </a:pPr>
                      <a:r>
                        <a:rPr lang="fr" sz="1100" b="0" i="0" u="none" baseline="0" dirty="0">
                          <a:solidFill>
                            <a:srgbClr val="000000"/>
                          </a:solidFill>
                          <a:latin typeface="Verdana"/>
                          <a:ea typeface="Times New Roman"/>
                          <a:cs typeface="Sendnya"/>
                        </a:rPr>
                        <a:t>Haute</a:t>
                      </a:r>
                      <a:endParaRPr lang="fr" sz="1100" dirty="0">
                        <a:latin typeface="Verdana"/>
                        <a:ea typeface="Times New Roman"/>
                        <a:cs typeface="Sendnya"/>
                      </a:endParaRPr>
                    </a:p>
                    <a:p>
                      <a:pPr algn="l" rtl="0">
                        <a:spcAft>
                          <a:spcPts val="0"/>
                        </a:spcAft>
                      </a:pPr>
                      <a:r>
                        <a:rPr lang="fr" sz="1100" b="0" i="0" u="none" baseline="0" dirty="0" smtClean="0">
                          <a:solidFill>
                            <a:srgbClr val="000000"/>
                          </a:solidFill>
                          <a:latin typeface="+mn-lt"/>
                          <a:ea typeface="Times New Roman"/>
                          <a:cs typeface="Sendnya"/>
                        </a:rPr>
                        <a:t>(&lt; 5 m</a:t>
                      </a:r>
                      <a:r>
                        <a:rPr lang="fr" sz="1100" b="0" i="0" u="none" baseline="0" dirty="0">
                          <a:solidFill>
                            <a:srgbClr val="000000"/>
                          </a:solidFill>
                          <a:latin typeface="Verdana"/>
                          <a:ea typeface="Times New Roman"/>
                          <a:cs typeface="Sendnya"/>
                        </a:rPr>
                        <a:t>)</a:t>
                      </a:r>
                      <a:endParaRPr lang="fr" sz="1100" dirty="0">
                        <a:latin typeface="Verdana"/>
                        <a:ea typeface="Times New Roman"/>
                        <a:cs typeface="Sendnya"/>
                      </a:endParaRPr>
                    </a:p>
                  </a:txBody>
                  <a:tcPr marL="36195" marR="3619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spcAft>
                          <a:spcPts val="0"/>
                        </a:spcAft>
                      </a:pPr>
                      <a:r>
                        <a:rPr lang="fr" sz="900" b="0" i="0" u="none" baseline="0">
                          <a:solidFill>
                            <a:srgbClr val="000000"/>
                          </a:solidFill>
                          <a:latin typeface="Verdana"/>
                          <a:ea typeface="Times New Roman"/>
                          <a:cs typeface="Sendnya"/>
                        </a:rPr>
                        <a:t>RapidEye</a:t>
                      </a:r>
                      <a:endParaRPr lang="fr" sz="900" dirty="0">
                        <a:latin typeface="Verdana"/>
                        <a:ea typeface="Times New Roman"/>
                        <a:cs typeface="Sendnya"/>
                      </a:endParaRPr>
                    </a:p>
                    <a:p>
                      <a:pPr algn="l" rtl="0">
                        <a:spcAft>
                          <a:spcPts val="0"/>
                        </a:spcAft>
                      </a:pPr>
                      <a:r>
                        <a:rPr lang="fr" sz="900" b="0" i="0" u="none" baseline="0">
                          <a:solidFill>
                            <a:srgbClr val="000000"/>
                          </a:solidFill>
                          <a:latin typeface="Verdana"/>
                          <a:ea typeface="Times New Roman"/>
                          <a:cs typeface="Sendnya"/>
                        </a:rPr>
                        <a:t>IKONOS</a:t>
                      </a:r>
                      <a:endParaRPr lang="fr" sz="900" dirty="0">
                        <a:latin typeface="Verdana"/>
                        <a:ea typeface="Times New Roman"/>
                        <a:cs typeface="Sendnya"/>
                      </a:endParaRPr>
                    </a:p>
                    <a:p>
                      <a:pPr algn="l" rtl="0">
                        <a:spcAft>
                          <a:spcPts val="0"/>
                        </a:spcAft>
                      </a:pPr>
                      <a:r>
                        <a:rPr lang="fr" sz="900" b="0" i="0" u="none" baseline="0">
                          <a:solidFill>
                            <a:srgbClr val="000000"/>
                          </a:solidFill>
                          <a:latin typeface="Verdana"/>
                          <a:ea typeface="Times New Roman"/>
                          <a:cs typeface="Sendnya"/>
                        </a:rPr>
                        <a:t>QuickBird</a:t>
                      </a:r>
                      <a:endParaRPr lang="fr" sz="900" dirty="0">
                        <a:latin typeface="Verdana"/>
                        <a:ea typeface="Times New Roman"/>
                        <a:cs typeface="Sendnya"/>
                      </a:endParaRPr>
                    </a:p>
                    <a:p>
                      <a:pPr algn="l" rtl="0">
                        <a:spcAft>
                          <a:spcPts val="0"/>
                        </a:spcAft>
                      </a:pPr>
                      <a:r>
                        <a:rPr lang="fr" sz="900" b="0" i="0" u="none" baseline="0">
                          <a:solidFill>
                            <a:srgbClr val="000000"/>
                          </a:solidFill>
                          <a:latin typeface="Verdana"/>
                          <a:ea typeface="Times New Roman"/>
                          <a:cs typeface="Sendnya"/>
                        </a:rPr>
                        <a:t>GeoEye</a:t>
                      </a:r>
                      <a:endParaRPr lang="fr" sz="900" dirty="0">
                        <a:latin typeface="Verdana"/>
                        <a:ea typeface="Times New Roman"/>
                        <a:cs typeface="Sendnya"/>
                      </a:endParaRPr>
                    </a:p>
                    <a:p>
                      <a:pPr algn="l" rtl="0">
                        <a:spcAft>
                          <a:spcPts val="0"/>
                        </a:spcAft>
                      </a:pPr>
                      <a:r>
                        <a:rPr lang="fr" sz="900" b="0" i="0" u="none" baseline="0">
                          <a:solidFill>
                            <a:srgbClr val="000000"/>
                          </a:solidFill>
                          <a:latin typeface="Verdana"/>
                          <a:ea typeface="Times New Roman"/>
                          <a:cs typeface="Sendnya"/>
                        </a:rPr>
                        <a:t>WorldView</a:t>
                      </a:r>
                      <a:endParaRPr lang="fr" sz="900" dirty="0">
                        <a:latin typeface="Verdana"/>
                        <a:ea typeface="Times New Roman"/>
                        <a:cs typeface="Sendnya"/>
                      </a:endParaRPr>
                    </a:p>
                    <a:p>
                      <a:pPr algn="l" rtl="0">
                        <a:spcAft>
                          <a:spcPts val="0"/>
                        </a:spcAft>
                      </a:pPr>
                      <a:r>
                        <a:rPr lang="fr" sz="900" b="0" i="0" u="none" baseline="0">
                          <a:solidFill>
                            <a:srgbClr val="000000"/>
                          </a:solidFill>
                          <a:latin typeface="Verdana"/>
                          <a:ea typeface="Times New Roman"/>
                          <a:cs typeface="Sendnya"/>
                        </a:rPr>
                        <a:t>Pleiades</a:t>
                      </a:r>
                      <a:endParaRPr lang="fr" sz="900" dirty="0">
                        <a:latin typeface="Verdana"/>
                        <a:ea typeface="Times New Roman"/>
                        <a:cs typeface="Sendnya"/>
                      </a:endParaRPr>
                    </a:p>
                    <a:p>
                      <a:pPr algn="l" rtl="0">
                        <a:spcAft>
                          <a:spcPts val="0"/>
                        </a:spcAft>
                      </a:pPr>
                      <a:r>
                        <a:rPr lang="fr" sz="900" b="0" i="0" u="none" baseline="0">
                          <a:solidFill>
                            <a:srgbClr val="000000"/>
                          </a:solidFill>
                          <a:latin typeface="Verdana"/>
                          <a:ea typeface="Times New Roman"/>
                          <a:cs typeface="Sendnya"/>
                        </a:rPr>
                        <a:t>Photos aériennes</a:t>
                      </a:r>
                      <a:endParaRPr lang="fr" sz="90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spcAft>
                          <a:spcPts val="0"/>
                        </a:spcAft>
                      </a:pPr>
                      <a:r>
                        <a:rPr lang="fr" sz="1100" b="0" i="0" u="none" baseline="0" smtClean="0">
                          <a:solidFill>
                            <a:srgbClr val="000000"/>
                          </a:solidFill>
                          <a:latin typeface="Verdana"/>
                          <a:ea typeface="Times New Roman"/>
                          <a:cs typeface="Sendnya"/>
                        </a:rPr>
                        <a:t>&lt; 0,1 ha</a:t>
                      </a:r>
                      <a:endParaRPr lang="fr" sz="110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spcAft>
                          <a:spcPts val="0"/>
                        </a:spcAft>
                      </a:pPr>
                      <a:r>
                        <a:rPr lang="fr" sz="1100" b="0" i="0" u="none" baseline="0" dirty="0">
                          <a:solidFill>
                            <a:srgbClr val="000000"/>
                          </a:solidFill>
                          <a:latin typeface="Verdana"/>
                          <a:ea typeface="Times New Roman"/>
                          <a:cs typeface="Sendnya"/>
                        </a:rPr>
                        <a:t>Élevé à très élevé</a:t>
                      </a:r>
                      <a:endParaRPr lang="fr" sz="1100" dirty="0">
                        <a:latin typeface="Verdana"/>
                        <a:ea typeface="Times New Roman"/>
                        <a:cs typeface="Sendnya"/>
                      </a:endParaRPr>
                    </a:p>
                    <a:p>
                      <a:pPr algn="l" rtl="0">
                        <a:spcAft>
                          <a:spcPts val="0"/>
                        </a:spcAft>
                      </a:pPr>
                      <a:r>
                        <a:rPr lang="fr" sz="1100" b="0" i="0" u="none" baseline="0" dirty="0" smtClean="0">
                          <a:solidFill>
                            <a:srgbClr val="000000"/>
                          </a:solidFill>
                          <a:latin typeface="+mn-lt"/>
                          <a:ea typeface="Times New Roman"/>
                          <a:cs typeface="Sendnya"/>
                        </a:rPr>
                        <a:t>2 – </a:t>
                      </a:r>
                      <a:r>
                        <a:rPr lang="fr" sz="1100" b="0" i="0" u="none" baseline="0" dirty="0" smtClean="0">
                          <a:solidFill>
                            <a:srgbClr val="000000"/>
                          </a:solidFill>
                          <a:latin typeface="Verdana"/>
                          <a:ea typeface="Times New Roman"/>
                          <a:cs typeface="Sendnya"/>
                        </a:rPr>
                        <a:t>30</a:t>
                      </a:r>
                      <a:r>
                        <a:rPr lang="fr" sz="1100" b="0" i="0" u="none" baseline="0" dirty="0">
                          <a:solidFill>
                            <a:srgbClr val="000000"/>
                          </a:solidFill>
                          <a:latin typeface="Verdana"/>
                          <a:ea typeface="Times New Roman"/>
                          <a:cs typeface="Sendnya"/>
                        </a:rPr>
                        <a:t>$/km²</a:t>
                      </a:r>
                      <a:endParaRPr lang="fr" sz="110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spcAft>
                          <a:spcPts val="0"/>
                        </a:spcAft>
                      </a:pPr>
                      <a:r>
                        <a:rPr lang="fr" sz="1100" b="0" i="0" u="none" baseline="0" dirty="0">
                          <a:solidFill>
                            <a:srgbClr val="000000"/>
                          </a:solidFill>
                          <a:latin typeface="Verdana"/>
                          <a:ea typeface="Times New Roman"/>
                          <a:cs typeface="Sendnya"/>
                        </a:rPr>
                        <a:t>Validation des résultats des analyses réalisées à des résolutions plus basses et instruction des algorithmes</a:t>
                      </a:r>
                      <a:endParaRPr lang="fr" sz="110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5" name="Tekstvak 4"/>
          <p:cNvSpPr txBox="1"/>
          <p:nvPr/>
        </p:nvSpPr>
        <p:spPr>
          <a:xfrm>
            <a:off x="3821373" y="5694292"/>
            <a:ext cx="5037619" cy="323165"/>
          </a:xfrm>
          <a:prstGeom prst="rect">
            <a:avLst/>
          </a:prstGeom>
          <a:noFill/>
        </p:spPr>
        <p:txBody>
          <a:bodyPr wrap="square" rtlCol="0">
            <a:spAutoFit/>
          </a:bodyPr>
          <a:lstStyle/>
          <a:p>
            <a:pPr algn="l" rtl="0">
              <a:lnSpc>
                <a:spcPts val="1800"/>
              </a:lnSpc>
            </a:pPr>
            <a:r>
              <a:rPr lang="fr" sz="1400" b="0" i="0" u="none" baseline="0" dirty="0" smtClean="0">
                <a:solidFill>
                  <a:schemeClr val="accent6"/>
                </a:solidFill>
                <a:latin typeface="+mn-lt"/>
              </a:rPr>
              <a:t>Source : </a:t>
            </a:r>
            <a:r>
              <a:rPr lang="fr" sz="1400" b="0" i="0" u="none" baseline="0" dirty="0">
                <a:solidFill>
                  <a:schemeClr val="accent6"/>
                </a:solidFill>
                <a:latin typeface="+mn-lt"/>
              </a:rPr>
              <a:t>GOFC-GOLD Sourcebook </a:t>
            </a:r>
            <a:r>
              <a:rPr lang="fr" sz="1400" b="0" i="0" u="none" baseline="0" dirty="0">
                <a:solidFill>
                  <a:schemeClr val="accent6"/>
                </a:solidFill>
                <a:latin typeface="Verdana" pitchFamily="34" charset="0"/>
              </a:rPr>
              <a:t>2014, table 2.1.1.</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90"/>
            <a:ext cx="8442796" cy="1081776"/>
          </a:xfrm>
        </p:spPr>
        <p:txBody>
          <a:bodyPr/>
          <a:lstStyle/>
          <a:p>
            <a:pPr algn="l" rtl="0"/>
            <a:r>
              <a:rPr lang="fr" b="0" i="0" u="none" baseline="0" dirty="0"/>
              <a:t>Missions optiques de base prévues </a:t>
            </a:r>
            <a:r>
              <a:rPr lang="fr" b="0" i="0" u="none" baseline="0" dirty="0" smtClean="0"/>
              <a:t/>
            </a:r>
            <a:br>
              <a:rPr lang="fr" b="0" i="0" u="none" baseline="0" dirty="0" smtClean="0"/>
            </a:br>
            <a:r>
              <a:rPr lang="fr" b="0" i="0" u="none" baseline="0" dirty="0" smtClean="0"/>
              <a:t>avec </a:t>
            </a:r>
            <a:r>
              <a:rPr lang="fr" b="0" i="0" u="none" baseline="0" dirty="0"/>
              <a:t>des données gratuites</a:t>
            </a:r>
            <a:endParaRPr lang="fr" dirty="0"/>
          </a:p>
        </p:txBody>
      </p:sp>
      <p:pic>
        <p:nvPicPr>
          <p:cNvPr id="6" name="Picture 5"/>
          <p:cNvPicPr/>
          <p:nvPr/>
        </p:nvPicPr>
        <p:blipFill rotWithShape="1">
          <a:blip r:embed="rId3"/>
          <a:srcRect l="53494" t="37181" r="18385" b="12544"/>
          <a:stretch/>
        </p:blipFill>
        <p:spPr bwMode="auto">
          <a:xfrm>
            <a:off x="475615" y="1509676"/>
            <a:ext cx="6161144" cy="4022557"/>
          </a:xfrm>
          <a:prstGeom prst="rect">
            <a:avLst/>
          </a:prstGeom>
          <a:ln>
            <a:noFill/>
          </a:ln>
          <a:extLst>
            <a:ext uri="{53640926-AAD7-44D8-BBD7-CCE9431645EC}">
              <a14:shadowObscured xmlns:a14="http://schemas.microsoft.com/office/drawing/2010/main"/>
            </a:ext>
          </a:extLst>
        </p:spPr>
      </p:pic>
      <p:sp>
        <p:nvSpPr>
          <p:cNvPr id="8" name="Rectangle 7"/>
          <p:cNvSpPr/>
          <p:nvPr/>
        </p:nvSpPr>
        <p:spPr>
          <a:xfrm>
            <a:off x="6517319" y="4018503"/>
            <a:ext cx="2417119" cy="1384995"/>
          </a:xfrm>
          <a:prstGeom prst="rect">
            <a:avLst/>
          </a:prstGeom>
        </p:spPr>
        <p:txBody>
          <a:bodyPr wrap="square">
            <a:spAutoFit/>
          </a:bodyPr>
          <a:lstStyle/>
          <a:p>
            <a:endParaRPr lang="fr" sz="1400" dirty="0" smtClean="0">
              <a:solidFill>
                <a:schemeClr val="accent6"/>
              </a:solidFill>
              <a:latin typeface="+mj-lt"/>
            </a:endParaRPr>
          </a:p>
          <a:p>
            <a:pPr algn="l" rtl="0"/>
            <a:r>
              <a:rPr lang="fr" sz="1400" b="0" i="0" u="none" baseline="0" dirty="0" smtClean="0">
                <a:solidFill>
                  <a:schemeClr val="accent6"/>
                </a:solidFill>
                <a:latin typeface="+mj-lt"/>
              </a:rPr>
              <a:t>Source :</a:t>
            </a:r>
            <a:endParaRPr lang="fr" sz="1400" b="0" i="0" u="none" baseline="0" dirty="0">
              <a:solidFill>
                <a:schemeClr val="accent6"/>
              </a:solidFill>
              <a:latin typeface="+mj-lt"/>
            </a:endParaRPr>
          </a:p>
          <a:p>
            <a:pPr algn="l" rtl="0"/>
            <a:r>
              <a:rPr lang="fr" sz="1400" b="0" i="0" u="none" baseline="0" dirty="0">
                <a:solidFill>
                  <a:schemeClr val="accent6"/>
                </a:solidFill>
                <a:latin typeface="+mj-lt"/>
              </a:rPr>
              <a:t>CEOS 2015.</a:t>
            </a:r>
          </a:p>
          <a:p>
            <a:endParaRPr lang="fr" sz="1400" dirty="0">
              <a:solidFill>
                <a:schemeClr val="accent6"/>
              </a:solidFill>
              <a:latin typeface="+mj-lt"/>
            </a:endParaRPr>
          </a:p>
          <a:p>
            <a:pPr algn="l" rtl="0"/>
            <a:r>
              <a:rPr lang="fr" sz="1400" b="0" i="0" u="none" baseline="0" dirty="0">
                <a:solidFill>
                  <a:schemeClr val="accent6"/>
                </a:solidFill>
                <a:latin typeface="+mj-lt"/>
              </a:rPr>
              <a:t>Voir aussi l’annexe B des MPR de la GFOI</a:t>
            </a:r>
            <a:endParaRPr lang="fr" sz="1400" dirty="0">
              <a:solidFill>
                <a:schemeClr val="accent6"/>
              </a:solidFill>
              <a:latin typeface="+mj-lt"/>
            </a:endParaRPr>
          </a:p>
        </p:txBody>
      </p:sp>
      <p:sp>
        <p:nvSpPr>
          <p:cNvPr id="3" name="Rectangle 2"/>
          <p:cNvSpPr/>
          <p:nvPr/>
        </p:nvSpPr>
        <p:spPr>
          <a:xfrm>
            <a:off x="628315" y="5415745"/>
            <a:ext cx="7012888" cy="646331"/>
          </a:xfrm>
          <a:prstGeom prst="rect">
            <a:avLst/>
          </a:prstGeom>
        </p:spPr>
        <p:txBody>
          <a:bodyPr wrap="square">
            <a:spAutoFit/>
          </a:bodyPr>
          <a:lstStyle/>
          <a:p>
            <a:pPr algn="l" rtl="0"/>
            <a:r>
              <a:rPr lang="fr" b="0" i="0" u="none" baseline="0" dirty="0"/>
              <a:t>Base de données des missions, instruments et mesures du CEOS</a:t>
            </a:r>
            <a:r>
              <a:rPr lang="fr" dirty="0"/>
              <a:t/>
            </a:r>
            <a:br>
              <a:rPr lang="fr" dirty="0"/>
            </a:br>
            <a:r>
              <a:rPr lang="fr" b="0" i="0" u="none" baseline="0" dirty="0"/>
              <a:t>Voir http://database.eohandbook.com</a:t>
            </a:r>
            <a:endParaRPr lang="fr" dirty="0"/>
          </a:p>
        </p:txBody>
      </p:sp>
    </p:spTree>
    <p:extLst>
      <p:ext uri="{BB962C8B-B14F-4D97-AF65-F5344CB8AC3E}">
        <p14:creationId xmlns:p14="http://schemas.microsoft.com/office/powerpoint/2010/main" val="17404517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9"/>
            <a:ext cx="8442796" cy="1712159"/>
          </a:xfrm>
        </p:spPr>
        <p:txBody>
          <a:bodyPr/>
          <a:lstStyle/>
          <a:p>
            <a:pPr algn="l" rtl="0">
              <a:lnSpc>
                <a:spcPct val="100000"/>
              </a:lnSpc>
            </a:pPr>
            <a:r>
              <a:rPr lang="fr" b="0" i="0" u="none" baseline="0" dirty="0"/>
              <a:t>Missions d’imagerie radar à synthèse d’ouverture (SAR) de base prévues avec des données gratuites</a:t>
            </a:r>
          </a:p>
        </p:txBody>
      </p:sp>
      <p:pic>
        <p:nvPicPr>
          <p:cNvPr id="4" name="Picture 3"/>
          <p:cNvPicPr/>
          <p:nvPr/>
        </p:nvPicPr>
        <p:blipFill rotWithShape="1">
          <a:blip r:embed="rId3"/>
          <a:srcRect l="53367" t="29248" r="18766" b="25087"/>
          <a:stretch/>
        </p:blipFill>
        <p:spPr bwMode="auto">
          <a:xfrm>
            <a:off x="451166" y="1719811"/>
            <a:ext cx="6105494" cy="3653633"/>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6517319" y="4129216"/>
            <a:ext cx="2435850" cy="1169551"/>
          </a:xfrm>
          <a:prstGeom prst="rect">
            <a:avLst/>
          </a:prstGeom>
        </p:spPr>
        <p:txBody>
          <a:bodyPr wrap="square">
            <a:spAutoFit/>
          </a:bodyPr>
          <a:lstStyle/>
          <a:p>
            <a:pPr algn="l" rtl="0"/>
            <a:r>
              <a:rPr lang="fr" sz="1400" b="0" i="0" u="none" baseline="0" dirty="0" smtClean="0">
                <a:solidFill>
                  <a:schemeClr val="accent6"/>
                </a:solidFill>
                <a:latin typeface="+mj-lt"/>
              </a:rPr>
              <a:t>Source :</a:t>
            </a:r>
            <a:endParaRPr lang="fr" sz="1400" b="0" i="0" u="none" baseline="0" dirty="0">
              <a:solidFill>
                <a:schemeClr val="accent6"/>
              </a:solidFill>
              <a:latin typeface="+mj-lt"/>
            </a:endParaRPr>
          </a:p>
          <a:p>
            <a:pPr algn="l" rtl="0"/>
            <a:r>
              <a:rPr lang="fr" sz="1400" b="0" i="0" u="none" baseline="0" dirty="0">
                <a:solidFill>
                  <a:schemeClr val="accent6"/>
                </a:solidFill>
                <a:latin typeface="+mj-lt"/>
              </a:rPr>
              <a:t>CEOS 2015.</a:t>
            </a:r>
          </a:p>
          <a:p>
            <a:endParaRPr lang="fr" sz="1400" dirty="0">
              <a:solidFill>
                <a:schemeClr val="accent6"/>
              </a:solidFill>
              <a:latin typeface="+mj-lt"/>
            </a:endParaRPr>
          </a:p>
          <a:p>
            <a:pPr algn="l" rtl="0"/>
            <a:r>
              <a:rPr lang="fr" sz="1400" b="0" i="0" u="none" baseline="0" dirty="0">
                <a:solidFill>
                  <a:schemeClr val="accent6"/>
                </a:solidFill>
                <a:latin typeface="+mj-lt"/>
              </a:rPr>
              <a:t>Voir </a:t>
            </a:r>
            <a:r>
              <a:rPr lang="fr" sz="1400" b="0" i="0" u="none" baseline="0" dirty="0" smtClean="0">
                <a:solidFill>
                  <a:schemeClr val="accent6"/>
                </a:solidFill>
                <a:latin typeface="+mj-lt"/>
              </a:rPr>
              <a:t>aussi l’annexe </a:t>
            </a:r>
            <a:r>
              <a:rPr lang="fr" sz="1400" b="0" i="0" u="none" baseline="0" dirty="0">
                <a:solidFill>
                  <a:schemeClr val="accent6"/>
                </a:solidFill>
                <a:latin typeface="+mj-lt"/>
              </a:rPr>
              <a:t>B des MPR de la GFOI</a:t>
            </a:r>
            <a:endParaRPr lang="fr" sz="1400" dirty="0">
              <a:solidFill>
                <a:schemeClr val="accent6"/>
              </a:solidFill>
              <a:latin typeface="+mj-lt"/>
            </a:endParaRPr>
          </a:p>
        </p:txBody>
      </p:sp>
      <p:sp>
        <p:nvSpPr>
          <p:cNvPr id="6" name="Rectangle 5"/>
          <p:cNvSpPr/>
          <p:nvPr/>
        </p:nvSpPr>
        <p:spPr>
          <a:xfrm>
            <a:off x="628315" y="5391469"/>
            <a:ext cx="6535810" cy="646331"/>
          </a:xfrm>
          <a:prstGeom prst="rect">
            <a:avLst/>
          </a:prstGeom>
        </p:spPr>
        <p:txBody>
          <a:bodyPr wrap="square">
            <a:spAutoFit/>
          </a:bodyPr>
          <a:lstStyle/>
          <a:p>
            <a:pPr algn="l" rtl="0"/>
            <a:r>
              <a:rPr lang="fr" b="0" i="0" u="none" baseline="0" dirty="0"/>
              <a:t>Base de données des missions, instruments et mesures du CEOS </a:t>
            </a:r>
            <a:r>
              <a:rPr lang="fr" dirty="0"/>
              <a:t/>
            </a:r>
            <a:br>
              <a:rPr lang="fr" dirty="0"/>
            </a:br>
            <a:r>
              <a:rPr lang="fr" b="0" i="0" u="none" baseline="0" dirty="0"/>
              <a:t>Voir </a:t>
            </a:r>
            <a:r>
              <a:rPr lang="fr" b="0" i="0" u="none" baseline="0" dirty="0" smtClean="0"/>
              <a:t>http</a:t>
            </a:r>
            <a:r>
              <a:rPr lang="fr" b="0" i="0" u="none" baseline="0" dirty="0"/>
              <a:t>://database.eohandbook.com</a:t>
            </a:r>
            <a:endParaRPr lang="fr" dirty="0"/>
          </a:p>
        </p:txBody>
      </p:sp>
    </p:spTree>
    <p:extLst>
      <p:ext uri="{BB962C8B-B14F-4D97-AF65-F5344CB8AC3E}">
        <p14:creationId xmlns:p14="http://schemas.microsoft.com/office/powerpoint/2010/main" val="4222482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pPr algn="l" rtl="0"/>
            <a:r>
              <a:rPr lang="fr" b="0" i="0" u="none" baseline="0"/>
              <a:t>Plan du cours</a:t>
            </a:r>
            <a:endParaRPr lang="fr" dirty="0"/>
          </a:p>
        </p:txBody>
      </p:sp>
      <p:sp>
        <p:nvSpPr>
          <p:cNvPr id="6" name="Tijdelijke aanduiding voor tekst 2"/>
          <p:cNvSpPr txBox="1">
            <a:spLocks/>
          </p:cNvSpPr>
          <p:nvPr/>
        </p:nvSpPr>
        <p:spPr bwMode="auto">
          <a:xfrm>
            <a:off x="421200" y="1325582"/>
            <a:ext cx="8521188" cy="434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lgn="l" rtl="0">
              <a:lnSpc>
                <a:spcPts val="2500"/>
              </a:lnSpc>
              <a:spcBef>
                <a:spcPts val="1200"/>
              </a:spcBef>
              <a:buClr>
                <a:schemeClr val="bg2"/>
              </a:buClr>
              <a:buSzPct val="100000"/>
              <a:buFont typeface="+mj-lt"/>
              <a:buAutoNum type="arabicPeriod"/>
              <a:defRPr/>
            </a:pPr>
            <a:r>
              <a:rPr lang="fr" sz="2200" b="0" i="0" u="none" baseline="0" dirty="0">
                <a:solidFill>
                  <a:schemeClr val="bg2"/>
                </a:solidFill>
                <a:latin typeface="Verdana" pitchFamily="34" charset="0"/>
              </a:rPr>
              <a:t>Impératifs de la CCNUCC concernant les systèmes nationaux de surveillance des forêts (SNSF) et la mesure, la notification et la vérification (MNV) des activités </a:t>
            </a:r>
            <a:r>
              <a:rPr lang="en-AU" sz="2200" b="0" i="0" u="none" baseline="0" dirty="0" smtClean="0">
                <a:solidFill>
                  <a:schemeClr val="bg2"/>
                </a:solidFill>
                <a:latin typeface="Verdana" pitchFamily="34" charset="0"/>
              </a:rPr>
              <a:t>REDD+</a:t>
            </a:r>
            <a:endParaRPr lang="fr" sz="2200" b="0" i="0" u="none" baseline="0" dirty="0">
              <a:solidFill>
                <a:schemeClr val="bg2"/>
              </a:solidFill>
              <a:latin typeface="Verdana" pitchFamily="34" charset="0"/>
            </a:endParaRPr>
          </a:p>
          <a:p>
            <a:pPr marL="342900" lvl="0" indent="-342900" algn="l" rtl="0">
              <a:lnSpc>
                <a:spcPts val="2500"/>
              </a:lnSpc>
              <a:spcBef>
                <a:spcPts val="1200"/>
              </a:spcBef>
              <a:buClr>
                <a:schemeClr val="bg2"/>
              </a:buClr>
              <a:buSzPct val="100000"/>
              <a:buFont typeface="+mj-lt"/>
              <a:buAutoNum type="arabicPeriod"/>
              <a:defRPr/>
            </a:pPr>
            <a:r>
              <a:rPr lang="fr" sz="2200" b="0" i="0" u="none" baseline="0" dirty="0">
                <a:solidFill>
                  <a:schemeClr val="bg2"/>
                </a:solidFill>
                <a:latin typeface="Verdana" pitchFamily="34" charset="0"/>
              </a:rPr>
              <a:t>Cadre des SNSF</a:t>
            </a:r>
          </a:p>
          <a:p>
            <a:pPr marL="342900" lvl="0" indent="-342900" algn="l" rtl="0">
              <a:lnSpc>
                <a:spcPts val="2500"/>
              </a:lnSpc>
              <a:spcBef>
                <a:spcPts val="1200"/>
              </a:spcBef>
              <a:buClr>
                <a:schemeClr val="bg2"/>
              </a:buClr>
              <a:buSzPct val="100000"/>
              <a:buFont typeface="+mj-lt"/>
              <a:buAutoNum type="arabicPeriod"/>
              <a:defRPr/>
            </a:pPr>
            <a:r>
              <a:rPr lang="fr" sz="2200" b="0" i="0" u="none" baseline="0" dirty="0">
                <a:solidFill>
                  <a:schemeClr val="bg2"/>
                </a:solidFill>
                <a:latin typeface="Verdana" pitchFamily="34" charset="0"/>
              </a:rPr>
              <a:t>Renforcement des capacités techniques et institutionnelles concernant les SNSF et la MNV </a:t>
            </a:r>
            <a:r>
              <a:rPr lang="en-AU" sz="2200" b="0" i="0" u="none" baseline="0" dirty="0" smtClean="0">
                <a:solidFill>
                  <a:schemeClr val="bg2"/>
                </a:solidFill>
                <a:latin typeface="Verdana" pitchFamily="34" charset="0"/>
              </a:rPr>
              <a:t>REDD+</a:t>
            </a:r>
            <a:endParaRPr lang="fr" sz="2200" b="0" i="0" u="none" baseline="0" dirty="0">
              <a:solidFill>
                <a:schemeClr val="bg2"/>
              </a:solidFill>
              <a:latin typeface="Verdana" pitchFamily="34" charset="0"/>
            </a:endParaRPr>
          </a:p>
          <a:p>
            <a:pPr marL="342900" lvl="0" indent="-342900" algn="l" rtl="0">
              <a:lnSpc>
                <a:spcPts val="2500"/>
              </a:lnSpc>
              <a:spcBef>
                <a:spcPts val="1200"/>
              </a:spcBef>
              <a:buClr>
                <a:schemeClr val="bg2"/>
              </a:buClr>
              <a:buSzPct val="100000"/>
              <a:buFont typeface="+mj-lt"/>
              <a:buAutoNum type="arabicPeriod"/>
              <a:defRPr/>
            </a:pPr>
            <a:r>
              <a:rPr lang="fr" sz="2200" b="0" i="0" u="none" baseline="0" dirty="0">
                <a:solidFill>
                  <a:schemeClr val="bg2"/>
                </a:solidFill>
                <a:latin typeface="Verdana" pitchFamily="34" charset="0"/>
              </a:rPr>
              <a:t>Planification et mise en œuvre d’un SNSF pour la MNV </a:t>
            </a:r>
            <a:r>
              <a:rPr lang="en-AU" sz="2200" b="0" i="0" u="none" baseline="0" dirty="0" smtClean="0">
                <a:solidFill>
                  <a:schemeClr val="bg2"/>
                </a:solidFill>
                <a:latin typeface="Verdana" pitchFamily="34" charset="0"/>
              </a:rPr>
              <a:t>REDD+</a:t>
            </a:r>
            <a:endParaRPr lang="fr" sz="2200" b="0" i="0" u="none" baseline="0" dirty="0">
              <a:solidFill>
                <a:schemeClr val="bg2"/>
              </a:solidFill>
              <a:latin typeface="Verdana" pitchFamily="34" charset="0"/>
            </a:endParaRPr>
          </a:p>
          <a:p>
            <a:pPr marL="342900" lvl="0" indent="-342900" algn="l" rtl="0">
              <a:lnSpc>
                <a:spcPts val="2500"/>
              </a:lnSpc>
              <a:spcBef>
                <a:spcPts val="1200"/>
              </a:spcBef>
              <a:buClr>
                <a:schemeClr val="bg2"/>
              </a:buClr>
              <a:buSzPct val="100000"/>
              <a:buFont typeface="+mj-lt"/>
              <a:buAutoNum type="arabicPeriod"/>
              <a:defRPr/>
            </a:pPr>
            <a:r>
              <a:rPr lang="fr" sz="2200" b="0" i="0" u="none" baseline="0" dirty="0">
                <a:solidFill>
                  <a:schemeClr val="bg2"/>
                </a:solidFill>
                <a:latin typeface="Verdana" pitchFamily="34" charset="0"/>
              </a:rPr>
              <a:t>Incidences financières et différents facteurs de coût</a:t>
            </a:r>
            <a:endParaRPr lang="fr" sz="2200" dirty="0">
              <a:solidFill>
                <a:schemeClr val="bg2"/>
              </a:solidFill>
              <a:latin typeface="Verdana" pitchFamily="34" charset="0"/>
            </a:endParaRPr>
          </a:p>
        </p:txBody>
      </p:sp>
    </p:spTree>
    <p:extLst>
      <p:ext uri="{BB962C8B-B14F-4D97-AF65-F5344CB8AC3E}">
        <p14:creationId xmlns:p14="http://schemas.microsoft.com/office/powerpoint/2010/main" val="3626860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0" y="5595582"/>
            <a:ext cx="9144000" cy="126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 dirty="0"/>
          </a:p>
        </p:txBody>
      </p:sp>
      <p:sp>
        <p:nvSpPr>
          <p:cNvPr id="2" name="Titel 1"/>
          <p:cNvSpPr>
            <a:spLocks noGrp="1"/>
          </p:cNvSpPr>
          <p:nvPr>
            <p:ph type="title"/>
          </p:nvPr>
        </p:nvSpPr>
        <p:spPr>
          <a:xfrm>
            <a:off x="491642" y="230188"/>
            <a:ext cx="8442796" cy="775685"/>
          </a:xfrm>
        </p:spPr>
        <p:txBody>
          <a:bodyPr/>
          <a:lstStyle/>
          <a:p>
            <a:pPr algn="l" rtl="0"/>
            <a:r>
              <a:rPr lang="fr" sz="2400" b="0" i="0" u="none" spc="-150" baseline="0" dirty="0"/>
              <a:t>Coût de la surveillance et du renforcement des capacités</a:t>
            </a:r>
            <a:endParaRPr lang="fr" sz="2400" spc="-150" dirty="0"/>
          </a:p>
        </p:txBody>
      </p:sp>
      <p:pic>
        <p:nvPicPr>
          <p:cNvPr id="4" name="Bild 4"/>
          <p:cNvPicPr>
            <a:picLocks noChangeAspect="1" noChangeArrowheads="1"/>
          </p:cNvPicPr>
          <p:nvPr/>
        </p:nvPicPr>
        <p:blipFill>
          <a:blip r:embed="rId3" cstate="print"/>
          <a:srcRect l="9482" r="10805" b="6349"/>
          <a:stretch>
            <a:fillRect/>
          </a:stretch>
        </p:blipFill>
        <p:spPr bwMode="auto">
          <a:xfrm>
            <a:off x="1027752" y="1057770"/>
            <a:ext cx="7000875" cy="5153025"/>
          </a:xfrm>
          <a:prstGeom prst="rect">
            <a:avLst/>
          </a:prstGeom>
          <a:noFill/>
          <a:ln w="9525">
            <a:noFill/>
            <a:miter lim="800000"/>
            <a:headEnd/>
            <a:tailEnd/>
          </a:ln>
        </p:spPr>
      </p:pic>
      <p:sp>
        <p:nvSpPr>
          <p:cNvPr id="6" name="Tekstvak 5"/>
          <p:cNvSpPr txBox="1"/>
          <p:nvPr/>
        </p:nvSpPr>
        <p:spPr>
          <a:xfrm>
            <a:off x="4114801" y="6210795"/>
            <a:ext cx="5029200" cy="323165"/>
          </a:xfrm>
          <a:prstGeom prst="rect">
            <a:avLst/>
          </a:prstGeom>
          <a:noFill/>
        </p:spPr>
        <p:txBody>
          <a:bodyPr wrap="square" rtlCol="0">
            <a:spAutoFit/>
          </a:bodyPr>
          <a:lstStyle/>
          <a:p>
            <a:pPr algn="l" rtl="0">
              <a:lnSpc>
                <a:spcPts val="1800"/>
              </a:lnSpc>
            </a:pPr>
            <a:r>
              <a:rPr lang="fr" sz="1400" b="0" i="0" u="none" baseline="0" smtClean="0">
                <a:solidFill>
                  <a:schemeClr val="accent6"/>
                </a:solidFill>
                <a:latin typeface="Verdana" pitchFamily="34" charset="0"/>
              </a:rPr>
              <a:t>Source : </a:t>
            </a:r>
            <a:r>
              <a:rPr lang="fr" sz="1400" b="0" i="0" u="none" baseline="0">
                <a:solidFill>
                  <a:schemeClr val="accent6"/>
                </a:solidFill>
                <a:latin typeface="Verdana" pitchFamily="34" charset="0"/>
              </a:rPr>
              <a:t>GOFC-GOLD Sourcebook 2014, </a:t>
            </a:r>
            <a:r>
              <a:rPr lang="fr" sz="1400" b="0" i="0" u="none" baseline="0" smtClean="0">
                <a:solidFill>
                  <a:schemeClr val="accent6"/>
                </a:solidFill>
                <a:latin typeface="Verdana" pitchFamily="34" charset="0"/>
              </a:rPr>
              <a:t>figure 4.3.1</a:t>
            </a:r>
            <a:r>
              <a:rPr lang="fr" sz="1400" b="0" i="0" u="none" baseline="0">
                <a:solidFill>
                  <a:schemeClr val="accent6"/>
                </a:solidFill>
                <a:latin typeface="Verdana" pitchFamily="34" charset="0"/>
              </a:rPr>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676261"/>
          </a:xfrm>
        </p:spPr>
        <p:txBody>
          <a:bodyPr/>
          <a:lstStyle/>
          <a:p>
            <a:pPr algn="l" rtl="0"/>
            <a:r>
              <a:rPr lang="fr" b="0" i="0" u="none" baseline="0" dirty="0"/>
              <a:t>Récapitulatif</a:t>
            </a:r>
            <a:endParaRPr lang="fr" dirty="0"/>
          </a:p>
        </p:txBody>
      </p:sp>
      <p:sp>
        <p:nvSpPr>
          <p:cNvPr id="3" name="Tijdelijke aanduiding voor tekst 2"/>
          <p:cNvSpPr>
            <a:spLocks noGrp="1"/>
          </p:cNvSpPr>
          <p:nvPr>
            <p:ph type="body" sz="quarter" idx="10"/>
          </p:nvPr>
        </p:nvSpPr>
        <p:spPr>
          <a:xfrm>
            <a:off x="421200" y="1049572"/>
            <a:ext cx="8521188" cy="4875277"/>
          </a:xfrm>
        </p:spPr>
        <p:txBody>
          <a:bodyPr/>
          <a:lstStyle/>
          <a:p>
            <a:pPr marL="342900" lvl="0" indent="-342900" algn="l" rtl="0">
              <a:buSzPct val="100000"/>
              <a:buFont typeface="+mj-lt"/>
              <a:buAutoNum type="arabicPeriod"/>
            </a:pPr>
            <a:r>
              <a:rPr lang="fr" sz="2000" b="0" i="0" u="none" baseline="0" dirty="0"/>
              <a:t>La mise en place d’un système national de surveillance des forêts (SNSF) est essentielle à la mesure, la notification et la vérification (MNV) des activités </a:t>
            </a:r>
            <a:r>
              <a:rPr lang="en-AU" sz="2000" b="0" i="0" u="none" baseline="0" dirty="0" smtClean="0"/>
              <a:t>REDD+</a:t>
            </a:r>
            <a:r>
              <a:rPr lang="fr" sz="2000" b="0" i="0" u="none" baseline="0" dirty="0" smtClean="0"/>
              <a:t>.</a:t>
            </a:r>
            <a:endParaRPr lang="fr" sz="2000" b="0" i="0" u="none" baseline="0" dirty="0"/>
          </a:p>
          <a:p>
            <a:pPr marL="342900" lvl="0" indent="-342900" algn="l" rtl="0">
              <a:buSzPct val="100000"/>
              <a:buFont typeface="+mj-lt"/>
              <a:buAutoNum type="arabicPeriod"/>
            </a:pPr>
            <a:r>
              <a:rPr lang="fr" sz="2000" b="0" i="0" u="none" baseline="0" dirty="0"/>
              <a:t>Les systèmes nationaux de surveillance des forêts ont une fonction de surveillance et une fonction MNV.</a:t>
            </a:r>
            <a:endParaRPr lang="fr" sz="2000" dirty="0" smtClean="0"/>
          </a:p>
          <a:p>
            <a:pPr marL="342900" lvl="0" indent="-342900" algn="l" rtl="0">
              <a:buSzPct val="100000"/>
              <a:buFont typeface="+mj-lt"/>
              <a:buAutoNum type="arabicPeriod"/>
            </a:pPr>
            <a:r>
              <a:rPr lang="fr" sz="2000" b="0" i="0" u="none" baseline="0" dirty="0"/>
              <a:t>Un solide cadre institutionnel est important.</a:t>
            </a:r>
          </a:p>
          <a:p>
            <a:pPr marL="342900" lvl="0" indent="-342900" algn="l" rtl="0">
              <a:buSzPct val="100000"/>
              <a:buFont typeface="+mj-lt"/>
              <a:buAutoNum type="arabicPeriod"/>
            </a:pPr>
            <a:r>
              <a:rPr lang="fr" sz="2000" b="0" i="0" u="none" baseline="0" dirty="0"/>
              <a:t>Une feuille de route est nécessaire pour renforcer les capacités nationales pour la MNV tout au long des trois phases de mise en œuvre de </a:t>
            </a:r>
            <a:r>
              <a:rPr lang="en-AU" sz="2000" b="0" i="0" u="none" baseline="0" dirty="0" smtClean="0"/>
              <a:t>REDD+</a:t>
            </a:r>
            <a:r>
              <a:rPr lang="fr" sz="2000" b="0" i="0" u="none" baseline="0" dirty="0" smtClean="0"/>
              <a:t>.</a:t>
            </a:r>
            <a:endParaRPr lang="fr" sz="2000" dirty="0" smtClean="0"/>
          </a:p>
          <a:p>
            <a:pPr marL="342900" lvl="0" indent="-342900" algn="l" rtl="0">
              <a:buSzPct val="100000"/>
              <a:buFont typeface="+mj-lt"/>
              <a:buAutoNum type="arabicPeriod"/>
            </a:pPr>
            <a:r>
              <a:rPr lang="fr" sz="2000" b="0" i="0" u="none" baseline="0" dirty="0"/>
              <a:t>Divers facteurs contribuent </a:t>
            </a:r>
            <a:r>
              <a:rPr lang="fr" sz="2000" b="0" i="0" u="none" baseline="0" dirty="0" smtClean="0"/>
              <a:t>au</a:t>
            </a:r>
            <a:r>
              <a:rPr lang="en-AU" sz="2000" b="0" i="0" u="none" baseline="0" dirty="0" smtClean="0"/>
              <a:t>x</a:t>
            </a:r>
            <a:r>
              <a:rPr lang="fr" sz="2000" b="0" i="0" u="none" baseline="0" dirty="0" smtClean="0"/>
              <a:t> </a:t>
            </a:r>
            <a:r>
              <a:rPr lang="fr" sz="2000" b="0" i="0" u="none" baseline="0" dirty="0"/>
              <a:t>coûts d’établissement et de fonctionnement d’un système national de surveillance des </a:t>
            </a:r>
            <a:r>
              <a:rPr lang="fr" sz="2000" b="0" i="0" u="none" baseline="0" dirty="0" smtClean="0"/>
              <a:t>forêts ; </a:t>
            </a:r>
            <a:r>
              <a:rPr lang="fr" sz="2000" b="0" i="0" u="none" baseline="0" dirty="0"/>
              <a:t>les coûts de surveillance peuvent être importants, en particulier pendant la phase de démarrage.</a:t>
            </a:r>
            <a:endParaRPr lang="fr" sz="20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pPr algn="l" rtl="0"/>
            <a:r>
              <a:rPr lang="fr" b="0" i="0" u="none" baseline="0"/>
              <a:t>Exemples nationaux et exercices</a:t>
            </a:r>
            <a:endParaRPr lang="fr" dirty="0"/>
          </a:p>
        </p:txBody>
      </p:sp>
      <p:sp>
        <p:nvSpPr>
          <p:cNvPr id="3" name="Tijdelijke aanduiding voor tekst 2"/>
          <p:cNvSpPr>
            <a:spLocks noGrp="1"/>
          </p:cNvSpPr>
          <p:nvPr>
            <p:ph type="body" sz="quarter" idx="10"/>
          </p:nvPr>
        </p:nvSpPr>
        <p:spPr>
          <a:xfrm>
            <a:off x="421200" y="1520042"/>
            <a:ext cx="8521188" cy="4025735"/>
          </a:xfrm>
        </p:spPr>
        <p:txBody>
          <a:bodyPr/>
          <a:lstStyle/>
          <a:p>
            <a:pPr algn="l" rtl="0">
              <a:lnSpc>
                <a:spcPct val="100000"/>
              </a:lnSpc>
              <a:buNone/>
            </a:pPr>
            <a:r>
              <a:rPr lang="fr" sz="2000" b="0" i="0" u="none" baseline="0" dirty="0"/>
              <a:t>Exemples nationaux</a:t>
            </a:r>
          </a:p>
          <a:p>
            <a:pPr lvl="0" algn="l" rtl="0"/>
            <a:r>
              <a:rPr lang="fr" sz="1600" b="0" i="0" u="none" baseline="0" dirty="0"/>
              <a:t>Cadre de surveillance ONU-REDD pour la République démocratique du Congo</a:t>
            </a:r>
            <a:endParaRPr lang="fr" sz="1600" dirty="0" smtClean="0"/>
          </a:p>
          <a:p>
            <a:pPr algn="l" rtl="0">
              <a:lnSpc>
                <a:spcPct val="100000"/>
              </a:lnSpc>
            </a:pPr>
            <a:r>
              <a:rPr lang="fr" sz="1600" b="0" i="0" u="none" baseline="0" dirty="0"/>
              <a:t>Mise en place d’un système de surveillance, de notification et de vérification de </a:t>
            </a:r>
            <a:r>
              <a:rPr lang="en-AU" sz="1600" b="0" i="0" u="none" baseline="0" dirty="0" smtClean="0"/>
              <a:t>REDD+</a:t>
            </a:r>
            <a:r>
              <a:rPr lang="fr" sz="1600" b="0" i="0" u="none" baseline="0" dirty="0" smtClean="0"/>
              <a:t> en </a:t>
            </a:r>
            <a:r>
              <a:rPr lang="fr" sz="1600" b="0" i="0" u="none" baseline="0" dirty="0"/>
              <a:t>Guyana</a:t>
            </a:r>
            <a:endParaRPr lang="fr" sz="1600" dirty="0" smtClean="0"/>
          </a:p>
          <a:p>
            <a:pPr algn="l" rtl="0">
              <a:lnSpc>
                <a:spcPct val="100000"/>
              </a:lnSpc>
              <a:buNone/>
            </a:pPr>
            <a:endParaRPr lang="fr" sz="1600" dirty="0" smtClean="0"/>
          </a:p>
          <a:p>
            <a:pPr algn="l" rtl="0">
              <a:lnSpc>
                <a:spcPct val="100000"/>
              </a:lnSpc>
              <a:buNone/>
            </a:pPr>
            <a:r>
              <a:rPr lang="fr" sz="2000" b="0" i="0" u="none" baseline="0" dirty="0"/>
              <a:t>Exercice</a:t>
            </a:r>
          </a:p>
          <a:p>
            <a:pPr algn="l" rtl="0">
              <a:lnSpc>
                <a:spcPct val="100000"/>
              </a:lnSpc>
            </a:pPr>
            <a:r>
              <a:rPr lang="fr" sz="1600" b="0" i="0" u="none" baseline="0" dirty="0"/>
              <a:t>Évaluer les capacités nationales de surveillance des forêts et de </a:t>
            </a:r>
            <a:r>
              <a:rPr lang="fr" sz="1600" b="0" i="0" u="none" baseline="0" dirty="0" smtClean="0"/>
              <a:t>notification</a:t>
            </a:r>
            <a:endParaRPr lang="fr" sz="1600" dirty="0" smtClean="0"/>
          </a:p>
          <a:p>
            <a:pPr marL="1187450" lvl="1" indent="-457200" algn="l" rtl="0">
              <a:lnSpc>
                <a:spcPct val="100000"/>
              </a:lnSpc>
              <a:buSzPct val="100000"/>
              <a:buAutoNum type="arabicPeriod"/>
            </a:pPr>
            <a:r>
              <a:rPr lang="fr" sz="1400" b="0" i="0" u="none" baseline="0" dirty="0"/>
              <a:t>Évaluer les capacités de surveillance des forêts et de notification de quelques pays, en utilisant les rapports d’évaluation des ressources forestières de la FAO</a:t>
            </a:r>
          </a:p>
          <a:p>
            <a:pPr marL="1187450" lvl="1" indent="-457200" algn="l" rtl="0">
              <a:lnSpc>
                <a:spcPct val="100000"/>
              </a:lnSpc>
              <a:buSzPct val="100000"/>
              <a:buAutoNum type="arabicPeriod"/>
            </a:pPr>
            <a:r>
              <a:rPr lang="fr" sz="1400" b="0" i="0" u="none" baseline="0" dirty="0"/>
              <a:t>Évaluer la capacité de surveillance et les obstacles (techniques) à </a:t>
            </a:r>
            <a:r>
              <a:rPr lang="en-AU" sz="1400" b="0" i="0" u="none" baseline="0" dirty="0" smtClean="0"/>
              <a:t>REDD+</a:t>
            </a:r>
            <a:r>
              <a:rPr lang="fr" sz="1400" b="0" i="0" u="none" baseline="0" dirty="0" smtClean="0"/>
              <a:t> et </a:t>
            </a:r>
            <a:r>
              <a:rPr lang="fr" sz="1400" b="0" i="0" u="none" baseline="0" dirty="0"/>
              <a:t>à la télédétection dans votre propre pays</a:t>
            </a:r>
          </a:p>
          <a:p>
            <a:pPr algn="l" rtl="0">
              <a:lnSpc>
                <a:spcPct val="100000"/>
              </a:lnSpc>
            </a:pPr>
            <a:endParaRPr lang="fr" sz="1600" dirty="0" smtClean="0"/>
          </a:p>
          <a:p>
            <a:pPr algn="l" rtl="0">
              <a:lnSpc>
                <a:spcPct val="100000"/>
              </a:lnSpc>
              <a:buNone/>
            </a:pPr>
            <a:endParaRPr lang="fr" sz="16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86329"/>
          </a:xfrm>
        </p:spPr>
        <p:txBody>
          <a:bodyPr/>
          <a:lstStyle/>
          <a:p>
            <a:pPr algn="l" rtl="0"/>
            <a:r>
              <a:rPr lang="fr" sz="2800" b="0" i="0" u="none" baseline="0"/>
              <a:t>Modules complémentaires recommandés</a:t>
            </a:r>
            <a:endParaRPr lang="fr" sz="2800" dirty="0"/>
          </a:p>
        </p:txBody>
      </p:sp>
      <p:sp>
        <p:nvSpPr>
          <p:cNvPr id="3" name="Tijdelijke aanduiding voor tekst 2"/>
          <p:cNvSpPr>
            <a:spLocks noGrp="1"/>
          </p:cNvSpPr>
          <p:nvPr>
            <p:ph type="body" sz="quarter" idx="10"/>
          </p:nvPr>
        </p:nvSpPr>
        <p:spPr/>
        <p:txBody>
          <a:bodyPr/>
          <a:lstStyle/>
          <a:p>
            <a:pPr lvl="0" algn="l" rtl="0"/>
            <a:r>
              <a:rPr lang="fr" sz="2000" b="0" i="0" u="none" baseline="0" dirty="0">
                <a:solidFill>
                  <a:schemeClr val="accent4"/>
                </a:solidFill>
              </a:rPr>
              <a:t>Module 1.3</a:t>
            </a:r>
            <a:r>
              <a:rPr lang="fr" sz="2000" b="0" i="0" u="none" baseline="0" dirty="0"/>
              <a:t>, pour examiner les circonstances nationales d’un système national de surveillance des forêts et évaluer et analyser les facteurs du déboisement et de la dégradation des forêts</a:t>
            </a:r>
          </a:p>
          <a:p>
            <a:pPr lvl="0" algn="l" rtl="0"/>
            <a:endParaRPr lang="fr" sz="2000" dirty="0"/>
          </a:p>
          <a:p>
            <a:pPr lvl="0" algn="l" rtl="0"/>
            <a:r>
              <a:rPr lang="fr" sz="2000" b="0" i="0" u="none" baseline="0" dirty="0">
                <a:solidFill>
                  <a:schemeClr val="accent4"/>
                </a:solidFill>
              </a:rPr>
              <a:t>Modules 2.1 à 2.8</a:t>
            </a:r>
            <a:r>
              <a:rPr lang="fr" sz="2000" b="0" i="0" u="none" baseline="0" dirty="0"/>
              <a:t>, pour en savoir plus sur la mesure et la surveillance </a:t>
            </a:r>
            <a:r>
              <a:rPr lang="en-AU" sz="2000" b="0" i="0" u="none" baseline="0" dirty="0" smtClean="0"/>
              <a:t>REDD+</a:t>
            </a:r>
            <a:endParaRPr lang="fr" sz="2000" b="0" i="0" u="none" baseline="0" dirty="0"/>
          </a:p>
          <a:p>
            <a:pPr lvl="0" algn="l" rtl="0"/>
            <a:endParaRPr lang="fr" sz="2000" dirty="0"/>
          </a:p>
          <a:p>
            <a:pPr lvl="0" algn="l" rtl="0"/>
            <a:r>
              <a:rPr lang="fr" sz="2000" b="0" i="0" u="none" baseline="0" dirty="0">
                <a:solidFill>
                  <a:schemeClr val="accent4"/>
                </a:solidFill>
              </a:rPr>
              <a:t>Modules 3.1 à 3.3</a:t>
            </a:r>
            <a:r>
              <a:rPr lang="fr" sz="2000" b="0" i="0" u="none" baseline="0" dirty="0"/>
              <a:t>, pour en savoir plus sur l’évaluation et la notification </a:t>
            </a:r>
            <a:r>
              <a:rPr lang="en-AU" sz="2000" b="0" i="0" u="none" baseline="0" dirty="0" smtClean="0"/>
              <a:t>REDD+</a:t>
            </a:r>
            <a:endParaRPr lang="fr" sz="2000" b="0" i="0" u="none" baseline="0" dirty="0"/>
          </a:p>
          <a:p>
            <a:pPr algn="l" rtl="0">
              <a:buNone/>
            </a:pPr>
            <a:endParaRPr lang="f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pPr algn="l" rtl="0"/>
            <a:r>
              <a:rPr lang="fr" b="0" i="0" u="none" baseline="0"/>
              <a:t>Références</a:t>
            </a:r>
            <a:endParaRPr lang="fr" dirty="0"/>
          </a:p>
        </p:txBody>
      </p:sp>
      <p:sp>
        <p:nvSpPr>
          <p:cNvPr id="3" name="Text Placeholder 2"/>
          <p:cNvSpPr>
            <a:spLocks noGrp="1"/>
          </p:cNvSpPr>
          <p:nvPr>
            <p:ph type="body" sz="quarter" idx="10"/>
          </p:nvPr>
        </p:nvSpPr>
        <p:spPr>
          <a:xfrm>
            <a:off x="421200" y="1075542"/>
            <a:ext cx="8521188" cy="4404807"/>
          </a:xfrm>
        </p:spPr>
        <p:txBody>
          <a:bodyPr/>
          <a:lstStyle/>
          <a:p>
            <a:pPr algn="l" rtl="0">
              <a:lnSpc>
                <a:spcPct val="150000"/>
              </a:lnSpc>
            </a:pPr>
            <a:r>
              <a:rPr lang="fr" sz="1200" b="0" i="0" u="none" baseline="0" dirty="0"/>
              <a:t>GFOI (Global Forest Observations Initiative). 2014. </a:t>
            </a:r>
            <a:r>
              <a:rPr lang="fr" sz="1200" b="0" i="1" u="none" baseline="0" dirty="0"/>
              <a:t>Integrating Remote-sensing and Ground-based Observations for Estimation of Emissions and Removals of Greenhouse Gases in </a:t>
            </a:r>
            <a:r>
              <a:rPr lang="fr" sz="1200" b="0" i="1" u="none" baseline="0" dirty="0" smtClean="0"/>
              <a:t>Forests : </a:t>
            </a:r>
            <a:r>
              <a:rPr lang="fr" sz="1200" b="0" i="1" u="none" baseline="0" dirty="0"/>
              <a:t>Methods and Guidance from the Global Forest Observations Initiative</a:t>
            </a:r>
            <a:r>
              <a:rPr lang="fr" sz="1200" b="0" i="0" u="none" baseline="0" dirty="0"/>
              <a:t>. </a:t>
            </a:r>
            <a:r>
              <a:rPr lang="fr" sz="1200" b="0" i="0" u="none" baseline="0" dirty="0" smtClean="0"/>
              <a:t>(</a:t>
            </a:r>
            <a:r>
              <a:rPr lang="fr" sz="1200" b="0" i="0" u="none" baseline="0" dirty="0"/>
              <a:t>Often GFOI MGD.) Geneva, </a:t>
            </a:r>
            <a:r>
              <a:rPr lang="fr" sz="1200" b="0" i="0" u="none" baseline="0" dirty="0" smtClean="0"/>
              <a:t>Switzerland : </a:t>
            </a:r>
            <a:r>
              <a:rPr lang="fr" sz="1200" b="0" i="0" u="none" baseline="0" dirty="0"/>
              <a:t>Group on Earth Observations, version 1.0. http://www.gfoi.org/methods-guidance/. Sect. 5. http://www.gfoi.org/methods-guidance-documentation.</a:t>
            </a:r>
          </a:p>
          <a:p>
            <a:pPr algn="l" rtl="0">
              <a:lnSpc>
                <a:spcPct val="150000"/>
              </a:lnSpc>
            </a:pPr>
            <a:r>
              <a:rPr lang="fr" sz="1200" b="0" i="0" u="none" baseline="0" dirty="0"/>
              <a:t>GOFC-GOLD (Global Observation of Forest Cover and Land Dynamics). 2014. </a:t>
            </a:r>
            <a:r>
              <a:rPr lang="fr" sz="1200" b="0" i="1" u="none" baseline="0" dirty="0"/>
              <a:t>A Sourcebook of Methods and Procedures for Monitoring and Reporting </a:t>
            </a:r>
            <a:r>
              <a:rPr lang="fr" sz="1200" b="0" i="1" u="none" baseline="0" dirty="0" smtClean="0"/>
              <a:t>Anthropogenic Greenhouse Gas Emissions and Removals </a:t>
            </a:r>
            <a:r>
              <a:rPr lang="fr" sz="1200" b="0" i="1" u="none" baseline="0" dirty="0"/>
              <a:t>Associated with Deforestation, </a:t>
            </a:r>
            <a:r>
              <a:rPr lang="fr" sz="1200" b="0" i="1" u="none" baseline="0" dirty="0" smtClean="0"/>
              <a:t>Gains and Losses of Carbon Stocks in Forests Remaining </a:t>
            </a:r>
            <a:r>
              <a:rPr lang="fr" sz="1200" b="0" i="1" u="none" baseline="0" dirty="0"/>
              <a:t>Forests, </a:t>
            </a:r>
            <a:r>
              <a:rPr lang="fr" sz="1200" b="0" i="1" u="none" baseline="0" dirty="0" smtClean="0"/>
              <a:t>and Forestation</a:t>
            </a:r>
            <a:r>
              <a:rPr lang="fr" sz="1200" b="0" i="0" u="none" baseline="0" dirty="0"/>
              <a:t>. </a:t>
            </a:r>
            <a:r>
              <a:rPr lang="fr" sz="1200" b="0" i="0" u="none" baseline="0" dirty="0" smtClean="0"/>
              <a:t>(</a:t>
            </a:r>
            <a:r>
              <a:rPr lang="fr" sz="1200" b="0" i="0" u="none" baseline="0" dirty="0"/>
              <a:t>Often GOFC-GOLD Sourcebook.) </a:t>
            </a:r>
            <a:r>
              <a:rPr lang="fr" sz="1200" b="0" i="0" u="none" baseline="0" dirty="0" smtClean="0"/>
              <a:t>Netherland : </a:t>
            </a:r>
            <a:r>
              <a:rPr lang="fr" sz="1200" b="0" i="0" u="none" baseline="0" dirty="0"/>
              <a:t>GOFC-GOLD Land Cover Project Office, Wageningen University. http://www.gofcgold.wur.nl/redd/index.php.</a:t>
            </a:r>
            <a:endParaRPr lang="fr" sz="1200" dirty="0"/>
          </a:p>
          <a:p>
            <a:pPr algn="l" rtl="0">
              <a:lnSpc>
                <a:spcPct val="150000"/>
              </a:lnSpc>
            </a:pPr>
            <a:r>
              <a:rPr lang="fr" sz="1200" b="0" i="0" u="none" baseline="0" dirty="0"/>
              <a:t>Pagiola</a:t>
            </a:r>
            <a:r>
              <a:rPr lang="fr" sz="1200" b="0" i="0" u="none" baseline="0" dirty="0" smtClean="0"/>
              <a:t>, S</a:t>
            </a:r>
            <a:r>
              <a:rPr lang="fr" sz="1200" b="0" i="0" u="none" baseline="0" dirty="0"/>
              <a:t>., and B. Bosquet, 2009. </a:t>
            </a:r>
            <a:r>
              <a:rPr lang="fr" sz="1200" b="0" i="1" u="none" baseline="0" dirty="0"/>
              <a:t>Estimating the Costs of REDD at the Country Level. </a:t>
            </a:r>
            <a:r>
              <a:rPr lang="fr" sz="1200" b="0" i="0" u="none" baseline="0" dirty="0"/>
              <a:t>Munich Personal RePEc Archive (MPRA) Paper No. 13726. </a:t>
            </a:r>
            <a:r>
              <a:rPr lang="fr" sz="1200" b="0" i="0" u="none" baseline="0" dirty="0" smtClean="0"/>
              <a:t>Munich : </a:t>
            </a:r>
            <a:r>
              <a:rPr lang="fr" sz="1200" b="0" i="0" u="none" baseline="0" dirty="0"/>
              <a:t>Forest Carbon Partnership Facility, World Bank. http://mpra.ub.uni-muenchen.de/13726/1/MPRA_paper_13726.pdf.</a:t>
            </a:r>
            <a:endParaRPr lang="fr" sz="1200" dirty="0"/>
          </a:p>
          <a:p>
            <a:pPr algn="l" rtl="0">
              <a:lnSpc>
                <a:spcPct val="150000"/>
              </a:lnSpc>
            </a:pPr>
            <a:r>
              <a:rPr lang="fr" sz="1200" b="0" i="0" u="none" baseline="0" dirty="0"/>
              <a:t>Romijn</a:t>
            </a:r>
            <a:r>
              <a:rPr lang="fr" sz="1200" b="0" i="0" u="none" baseline="0" dirty="0" smtClean="0"/>
              <a:t>, E</a:t>
            </a:r>
            <a:r>
              <a:rPr lang="fr" sz="1200" b="0" i="0" u="none" baseline="0" dirty="0"/>
              <a:t>., M</a:t>
            </a:r>
            <a:r>
              <a:rPr lang="fr" sz="1200" b="0" i="0" u="none" baseline="0" dirty="0" smtClean="0"/>
              <a:t>. Herold</a:t>
            </a:r>
            <a:r>
              <a:rPr lang="fr" sz="1200" b="0" i="0" u="none" baseline="0" dirty="0"/>
              <a:t>, L</a:t>
            </a:r>
            <a:r>
              <a:rPr lang="fr" sz="1200" b="0" i="0" u="none" baseline="0" dirty="0" smtClean="0"/>
              <a:t>. Kooistra</a:t>
            </a:r>
            <a:r>
              <a:rPr lang="fr" sz="1200" b="0" i="0" u="none" baseline="0" dirty="0"/>
              <a:t>, D</a:t>
            </a:r>
            <a:r>
              <a:rPr lang="fr" sz="1200" b="0" i="0" u="none" baseline="0" dirty="0" smtClean="0"/>
              <a:t>. Murdiyarso</a:t>
            </a:r>
            <a:r>
              <a:rPr lang="fr" sz="1200" b="0" i="0" u="none" baseline="0" dirty="0"/>
              <a:t>, and L. Verchot. 2012. “Assessing Capacities of Non-Annex I Countries For National Forest Monitoring in the Context of </a:t>
            </a:r>
            <a:r>
              <a:rPr lang="en-AU" sz="1200" b="0" i="0" u="none" baseline="0" dirty="0" smtClean="0"/>
              <a:t>REDD+</a:t>
            </a:r>
            <a:r>
              <a:rPr lang="fr" sz="1200" b="0" i="0" u="none" baseline="0" dirty="0" smtClean="0"/>
              <a:t>.” </a:t>
            </a:r>
            <a:r>
              <a:rPr lang="fr" sz="1200" b="0" i="1" u="none" baseline="0" dirty="0"/>
              <a:t>Environmental Science and Policy </a:t>
            </a:r>
            <a:r>
              <a:rPr lang="fr" sz="1200" b="0" i="0" u="none" baseline="0" dirty="0" smtClean="0"/>
              <a:t>19 – 20</a:t>
            </a:r>
            <a:r>
              <a:rPr lang="fr" sz="1200" b="0" i="0" u="none" baseline="0" dirty="0"/>
              <a:t>: </a:t>
            </a:r>
            <a:r>
              <a:rPr lang="fr" sz="1200" b="0" i="0" u="none" baseline="0" dirty="0" smtClean="0"/>
              <a:t>33 – 48</a:t>
            </a:r>
            <a:r>
              <a:rPr lang="fr" sz="1200" b="0" i="0" u="none" baseline="0" dirty="0"/>
              <a:t>.</a:t>
            </a:r>
            <a:endParaRPr lang="fr" sz="1200" dirty="0"/>
          </a:p>
          <a:p>
            <a:pPr algn="l" rtl="0">
              <a:lnSpc>
                <a:spcPct val="150000"/>
              </a:lnSpc>
            </a:pPr>
            <a:endParaRPr lang="fr" sz="1200" dirty="0"/>
          </a:p>
        </p:txBody>
      </p:sp>
    </p:spTree>
    <p:extLst>
      <p:ext uri="{BB962C8B-B14F-4D97-AF65-F5344CB8AC3E}">
        <p14:creationId xmlns:p14="http://schemas.microsoft.com/office/powerpoint/2010/main" val="15054062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21200" y="656442"/>
            <a:ext cx="8521188" cy="4404807"/>
          </a:xfrm>
        </p:spPr>
        <p:txBody>
          <a:bodyPr/>
          <a:lstStyle/>
          <a:p>
            <a:pPr algn="l" rtl="0">
              <a:lnSpc>
                <a:spcPct val="150000"/>
              </a:lnSpc>
            </a:pPr>
            <a:r>
              <a:rPr lang="fr" sz="1200" b="0" i="0" u="none" baseline="0" dirty="0"/>
              <a:t>UNFCCC COP (United Nations Framework Convention on Climate Change Conference of the Parties) Decisions. This module refers to and draws from various UNFCCC COP decisions. Specific decisions for this module are listed in the “Background Material” slides. All COP decisions can be found from the UNFCCC webpage “Search Decisions of the COP and CMP.” http://unfccc.int/documentation/decisions/items/3597.php#beg.</a:t>
            </a:r>
            <a:endParaRPr lang="fr" sz="1200" dirty="0"/>
          </a:p>
          <a:p>
            <a:pPr algn="l" rtl="0">
              <a:lnSpc>
                <a:spcPct val="150000"/>
              </a:lnSpc>
            </a:pPr>
            <a:r>
              <a:rPr lang="fr" sz="1200" b="0" i="0" u="none" baseline="0" dirty="0" smtClean="0"/>
              <a:t>UN-REDD</a:t>
            </a:r>
            <a:r>
              <a:rPr lang="fr" sz="1200" b="0" i="0" u="none" baseline="0" dirty="0"/>
              <a:t>. 2013. </a:t>
            </a:r>
            <a:r>
              <a:rPr lang="fr" sz="1200" b="0" i="1" u="none" baseline="0" dirty="0"/>
              <a:t>National Forest-Monitoring </a:t>
            </a:r>
            <a:r>
              <a:rPr lang="fr" sz="1200" b="0" i="1" u="none" baseline="0" dirty="0" smtClean="0"/>
              <a:t>Systems : </a:t>
            </a:r>
            <a:r>
              <a:rPr lang="fr" sz="1200" b="0" i="1" u="none" baseline="0" dirty="0"/>
              <a:t>Measurement, Reporting and Verification (M &amp; MRV) in the Context of </a:t>
            </a:r>
            <a:r>
              <a:rPr lang="en-AU" sz="1200" b="0" i="1" u="none" baseline="0" dirty="0" smtClean="0"/>
              <a:t>REDD+</a:t>
            </a:r>
            <a:r>
              <a:rPr lang="fr" sz="1200" b="0" i="1" u="none" baseline="0" dirty="0" smtClean="0"/>
              <a:t> Activities</a:t>
            </a:r>
            <a:r>
              <a:rPr lang="fr" sz="1200" b="0" i="0" u="none" baseline="0" dirty="0"/>
              <a:t>. </a:t>
            </a:r>
            <a:r>
              <a:rPr lang="fr" sz="1200" b="0" i="0" u="none" baseline="0" dirty="0" smtClean="0"/>
              <a:t>Rome : </a:t>
            </a:r>
            <a:r>
              <a:rPr lang="fr" sz="1200" b="0" i="0" u="none" baseline="0" dirty="0"/>
              <a:t>Food and Agricultural Organization. http://www.unredd.net/index.php?option=com_docman&amp;task=doc_download&amp;gid=10305&amp;Itemid=53.</a:t>
            </a:r>
            <a:endParaRPr lang="fr" sz="1200" dirty="0"/>
          </a:p>
          <a:p>
            <a:pPr marL="0" indent="0" algn="l" rtl="0">
              <a:buNone/>
            </a:pPr>
            <a:endParaRPr lang="fr" sz="1200" dirty="0"/>
          </a:p>
        </p:txBody>
      </p:sp>
    </p:spTree>
    <p:extLst>
      <p:ext uri="{BB962C8B-B14F-4D97-AF65-F5344CB8AC3E}">
        <p14:creationId xmlns:p14="http://schemas.microsoft.com/office/powerpoint/2010/main" val="2005016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pPr algn="l" rtl="0"/>
            <a:r>
              <a:rPr lang="fr" b="0" i="0" u="none" baseline="0"/>
              <a:t>Plan du cours</a:t>
            </a:r>
            <a:endParaRPr lang="fr" dirty="0"/>
          </a:p>
        </p:txBody>
      </p:sp>
      <p:sp>
        <p:nvSpPr>
          <p:cNvPr id="6" name="Tijdelijke aanduiding voor tekst 2"/>
          <p:cNvSpPr txBox="1">
            <a:spLocks/>
          </p:cNvSpPr>
          <p:nvPr/>
        </p:nvSpPr>
        <p:spPr bwMode="auto">
          <a:xfrm>
            <a:off x="421200" y="1325582"/>
            <a:ext cx="8521188" cy="434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lgn="l" rtl="0">
              <a:lnSpc>
                <a:spcPts val="2500"/>
              </a:lnSpc>
              <a:spcBef>
                <a:spcPts val="1200"/>
              </a:spcBef>
              <a:buClr>
                <a:schemeClr val="bg2"/>
              </a:buClr>
              <a:buSzPct val="100000"/>
              <a:buFont typeface="+mj-lt"/>
              <a:buAutoNum type="arabicPeriod"/>
              <a:defRPr/>
            </a:pPr>
            <a:r>
              <a:rPr lang="fr" sz="2200" b="1" i="0" u="none" baseline="0" dirty="0">
                <a:solidFill>
                  <a:schemeClr val="bg2"/>
                </a:solidFill>
                <a:latin typeface="Verdana" pitchFamily="34" charset="0"/>
              </a:rPr>
              <a:t>Impératifs de la CCNUCC concernant les systèmes nationaux de surveillance des forêts (SNSF) et la mesure, la notification et la vérification (MNV) des activités </a:t>
            </a:r>
            <a:r>
              <a:rPr lang="en-AU" sz="2200" b="1" i="0" u="none" baseline="0" dirty="0" smtClean="0">
                <a:solidFill>
                  <a:schemeClr val="bg2"/>
                </a:solidFill>
                <a:latin typeface="Verdana" pitchFamily="34" charset="0"/>
              </a:rPr>
              <a:t>REDD+</a:t>
            </a:r>
            <a:endParaRPr lang="fr" sz="2200" b="1" i="0" u="none" baseline="0" dirty="0">
              <a:solidFill>
                <a:schemeClr val="bg2"/>
              </a:solidFill>
              <a:latin typeface="Verdana" pitchFamily="34" charset="0"/>
            </a:endParaRPr>
          </a:p>
          <a:p>
            <a:pPr marL="342900" lvl="0" indent="-342900" algn="l" rtl="0">
              <a:lnSpc>
                <a:spcPts val="2500"/>
              </a:lnSpc>
              <a:spcBef>
                <a:spcPts val="1200"/>
              </a:spcBef>
              <a:buClr>
                <a:schemeClr val="bg2">
                  <a:lumMod val="20000"/>
                  <a:lumOff val="80000"/>
                </a:schemeClr>
              </a:buClr>
              <a:buSzPct val="100000"/>
              <a:buFont typeface="+mj-lt"/>
              <a:buAutoNum type="arabicPeriod"/>
              <a:defRPr/>
            </a:pPr>
            <a:r>
              <a:rPr lang="fr" sz="2200" b="0" i="0" u="none" baseline="0" dirty="0">
                <a:solidFill>
                  <a:schemeClr val="bg2">
                    <a:lumMod val="20000"/>
                    <a:lumOff val="80000"/>
                  </a:schemeClr>
                </a:solidFill>
                <a:latin typeface="Verdana" pitchFamily="34" charset="0"/>
              </a:rPr>
              <a:t>Cadre des SNSF</a:t>
            </a:r>
          </a:p>
          <a:p>
            <a:pPr marL="342900" lvl="0" indent="-342900" algn="l" rtl="0">
              <a:lnSpc>
                <a:spcPts val="2500"/>
              </a:lnSpc>
              <a:spcBef>
                <a:spcPts val="1200"/>
              </a:spcBef>
              <a:buClr>
                <a:schemeClr val="bg2">
                  <a:lumMod val="20000"/>
                  <a:lumOff val="80000"/>
                </a:schemeClr>
              </a:buClr>
              <a:buSzPct val="100000"/>
              <a:buFont typeface="+mj-lt"/>
              <a:buAutoNum type="arabicPeriod"/>
              <a:defRPr/>
            </a:pPr>
            <a:r>
              <a:rPr lang="fr" sz="2200" b="0" i="0" u="none" baseline="0" dirty="0">
                <a:solidFill>
                  <a:schemeClr val="bg2">
                    <a:lumMod val="20000"/>
                    <a:lumOff val="80000"/>
                  </a:schemeClr>
                </a:solidFill>
                <a:latin typeface="Verdana" pitchFamily="34" charset="0"/>
              </a:rPr>
              <a:t>Renforcement des capacités techniques et institutionnelles concernant les SNSF et la MNV </a:t>
            </a:r>
            <a:r>
              <a:rPr lang="en-AU" sz="2200" b="0" i="0" u="none" baseline="0" dirty="0" smtClean="0">
                <a:solidFill>
                  <a:schemeClr val="bg2">
                    <a:lumMod val="20000"/>
                    <a:lumOff val="80000"/>
                  </a:schemeClr>
                </a:solidFill>
                <a:latin typeface="Verdana" pitchFamily="34" charset="0"/>
              </a:rPr>
              <a:t>REDD+</a:t>
            </a:r>
            <a:endParaRPr lang="fr" sz="2200" b="0" i="0" u="none" baseline="0" dirty="0">
              <a:solidFill>
                <a:schemeClr val="bg2">
                  <a:lumMod val="20000"/>
                  <a:lumOff val="80000"/>
                </a:schemeClr>
              </a:solidFill>
              <a:latin typeface="Verdana" pitchFamily="34" charset="0"/>
            </a:endParaRPr>
          </a:p>
          <a:p>
            <a:pPr marL="342900" lvl="0" indent="-342900" algn="l" rtl="0">
              <a:lnSpc>
                <a:spcPts val="2500"/>
              </a:lnSpc>
              <a:spcBef>
                <a:spcPts val="1200"/>
              </a:spcBef>
              <a:buClr>
                <a:schemeClr val="bg2">
                  <a:lumMod val="20000"/>
                  <a:lumOff val="80000"/>
                </a:schemeClr>
              </a:buClr>
              <a:buSzPct val="100000"/>
              <a:buFont typeface="+mj-lt"/>
              <a:buAutoNum type="arabicPeriod"/>
              <a:defRPr/>
            </a:pPr>
            <a:r>
              <a:rPr lang="fr" sz="2200" b="0" i="0" u="none" baseline="0" dirty="0">
                <a:solidFill>
                  <a:schemeClr val="bg2">
                    <a:lumMod val="20000"/>
                    <a:lumOff val="80000"/>
                  </a:schemeClr>
                </a:solidFill>
                <a:latin typeface="Verdana" pitchFamily="34" charset="0"/>
              </a:rPr>
              <a:t>Planification et mise en œuvre d’un SNSF pour la MNV </a:t>
            </a:r>
            <a:r>
              <a:rPr lang="en-AU" sz="2200" b="0" i="0" u="none" baseline="0" dirty="0" smtClean="0">
                <a:solidFill>
                  <a:schemeClr val="bg2">
                    <a:lumMod val="20000"/>
                    <a:lumOff val="80000"/>
                  </a:schemeClr>
                </a:solidFill>
                <a:latin typeface="Verdana" pitchFamily="34" charset="0"/>
              </a:rPr>
              <a:t>REDD+</a:t>
            </a:r>
            <a:endParaRPr lang="fr" sz="2200" b="0" i="0" u="none" baseline="0" dirty="0">
              <a:solidFill>
                <a:schemeClr val="bg2">
                  <a:lumMod val="20000"/>
                  <a:lumOff val="80000"/>
                </a:schemeClr>
              </a:solidFill>
              <a:latin typeface="Verdana" pitchFamily="34" charset="0"/>
            </a:endParaRPr>
          </a:p>
          <a:p>
            <a:pPr marL="342900" lvl="0" indent="-342900" algn="l" rtl="0">
              <a:lnSpc>
                <a:spcPts val="2500"/>
              </a:lnSpc>
              <a:spcBef>
                <a:spcPts val="1200"/>
              </a:spcBef>
              <a:buClr>
                <a:schemeClr val="bg2">
                  <a:lumMod val="20000"/>
                  <a:lumOff val="80000"/>
                </a:schemeClr>
              </a:buClr>
              <a:buSzPct val="100000"/>
              <a:buFont typeface="+mj-lt"/>
              <a:buAutoNum type="arabicPeriod"/>
              <a:defRPr/>
            </a:pPr>
            <a:r>
              <a:rPr lang="fr" sz="2200" b="0" i="0" u="none" baseline="0" dirty="0">
                <a:solidFill>
                  <a:schemeClr val="bg2">
                    <a:lumMod val="20000"/>
                    <a:lumOff val="80000"/>
                  </a:schemeClr>
                </a:solidFill>
                <a:latin typeface="Verdana" pitchFamily="34" charset="0"/>
              </a:rPr>
              <a:t>Incidences financières et différents facteurs de coût</a:t>
            </a:r>
            <a:endParaRPr lang="fr" sz="2200" dirty="0">
              <a:solidFill>
                <a:schemeClr val="bg2">
                  <a:lumMod val="20000"/>
                  <a:lumOff val="80000"/>
                </a:schemeClr>
              </a:solidFill>
              <a:latin typeface="Verdana" pitchFamily="34" charset="0"/>
            </a:endParaRPr>
          </a:p>
        </p:txBody>
      </p:sp>
    </p:spTree>
    <p:extLst>
      <p:ext uri="{BB962C8B-B14F-4D97-AF65-F5344CB8AC3E}">
        <p14:creationId xmlns:p14="http://schemas.microsoft.com/office/powerpoint/2010/main" val="4009544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992556"/>
          </a:xfrm>
        </p:spPr>
        <p:txBody>
          <a:bodyPr/>
          <a:lstStyle/>
          <a:p>
            <a:pPr algn="l" rtl="0"/>
            <a:r>
              <a:rPr lang="fr" b="0" i="0" u="none" baseline="0"/>
              <a:t>Systèmes nationaux de surveillance </a:t>
            </a:r>
            <a:r>
              <a:rPr lang="fr"/>
              <a:t/>
            </a:r>
            <a:br>
              <a:rPr lang="fr"/>
            </a:br>
            <a:r>
              <a:rPr lang="fr" b="0" i="0" u="none" baseline="0"/>
              <a:t>des forêts et MNV</a:t>
            </a:r>
            <a:endParaRPr lang="fr" dirty="0"/>
          </a:p>
        </p:txBody>
      </p:sp>
      <p:sp>
        <p:nvSpPr>
          <p:cNvPr id="3" name="Tijdelijke aanduiding voor tekst 2"/>
          <p:cNvSpPr>
            <a:spLocks noGrp="1"/>
          </p:cNvSpPr>
          <p:nvPr>
            <p:ph type="body" sz="quarter" idx="10"/>
          </p:nvPr>
        </p:nvSpPr>
        <p:spPr>
          <a:xfrm>
            <a:off x="452446" y="1424763"/>
            <a:ext cx="8521188" cy="3673106"/>
          </a:xfrm>
        </p:spPr>
        <p:txBody>
          <a:bodyPr/>
          <a:lstStyle/>
          <a:p>
            <a:pPr marL="273050" indent="-273050" algn="l" rtl="0" fontAlgn="auto">
              <a:lnSpc>
                <a:spcPct val="100000"/>
              </a:lnSpc>
              <a:spcAft>
                <a:spcPts val="0"/>
              </a:spcAft>
              <a:defRPr/>
            </a:pPr>
            <a:r>
              <a:rPr lang="fr" sz="2000" b="0" i="0" u="none" baseline="0" dirty="0"/>
              <a:t>Les actions axées sur les résultats de </a:t>
            </a:r>
            <a:r>
              <a:rPr lang="en-AU" sz="2000" b="0" i="0" u="none" baseline="0" dirty="0" smtClean="0"/>
              <a:t>REDD+</a:t>
            </a:r>
            <a:r>
              <a:rPr lang="fr" sz="2000" b="0" i="0" u="none" baseline="0" dirty="0" smtClean="0"/>
              <a:t> devraient </a:t>
            </a:r>
            <a:r>
              <a:rPr lang="fr" sz="2000" b="0" i="0" u="none" baseline="0" dirty="0"/>
              <a:t>être rigoureusement </a:t>
            </a:r>
            <a:r>
              <a:rPr lang="fr" sz="2000" b="1" i="0" u="none" baseline="0" dirty="0"/>
              <a:t>mesurées, notifiées et vérifiées</a:t>
            </a:r>
          </a:p>
          <a:p>
            <a:pPr marL="273050" indent="-273050" algn="l" rtl="0" fontAlgn="auto">
              <a:lnSpc>
                <a:spcPct val="100000"/>
              </a:lnSpc>
              <a:spcAft>
                <a:spcPts val="0"/>
              </a:spcAft>
              <a:defRPr/>
            </a:pPr>
            <a:r>
              <a:rPr lang="fr" sz="2000" b="0" i="0" u="none" baseline="0" dirty="0"/>
              <a:t>Les </a:t>
            </a:r>
            <a:r>
              <a:rPr lang="fr" sz="2000" b="1" i="0" u="none" baseline="0" dirty="0"/>
              <a:t>niveaux d’émission de référence pour les forêts</a:t>
            </a:r>
            <a:r>
              <a:rPr lang="fr" sz="2000" b="0" i="0" u="none" baseline="0" dirty="0"/>
              <a:t> et les </a:t>
            </a:r>
            <a:r>
              <a:rPr lang="fr" sz="2000" b="1" i="0" u="none" baseline="0" dirty="0"/>
              <a:t>niveaux de référence pour les forêts</a:t>
            </a:r>
            <a:r>
              <a:rPr lang="fr" sz="2000" b="0" i="0" u="none" baseline="0" dirty="0"/>
              <a:t> sont des références servant à évaluer la mise en œuvre des activités </a:t>
            </a:r>
            <a:r>
              <a:rPr lang="en-AU" sz="2000" b="0" i="0" u="none" baseline="0" dirty="0" smtClean="0"/>
              <a:t>REDD+</a:t>
            </a:r>
            <a:r>
              <a:rPr lang="fr" sz="2000" b="0" i="0" u="none" baseline="0" dirty="0" smtClean="0"/>
              <a:t> et </a:t>
            </a:r>
            <a:r>
              <a:rPr lang="fr" sz="2000" b="0" i="0" u="none" baseline="0" dirty="0"/>
              <a:t>doivent être cohérents avec les données historiques des inventaires de gaz à effet de serre (GES)</a:t>
            </a:r>
          </a:p>
          <a:p>
            <a:pPr marL="252413" lvl="1" indent="-252413" algn="l" rtl="0" fontAlgn="auto">
              <a:lnSpc>
                <a:spcPct val="100000"/>
              </a:lnSpc>
              <a:spcBef>
                <a:spcPts val="1200"/>
              </a:spcBef>
              <a:spcAft>
                <a:spcPts val="0"/>
              </a:spcAft>
              <a:buSzPct val="140000"/>
              <a:buFont typeface="Wingdings" pitchFamily="2" charset="2"/>
              <a:buChar char="§"/>
              <a:defRPr/>
            </a:pPr>
            <a:r>
              <a:rPr lang="fr" sz="2000" b="0" i="0" u="none" baseline="0" dirty="0"/>
              <a:t>Les pays doivent mettre en place un </a:t>
            </a:r>
            <a:r>
              <a:rPr lang="fr" sz="2000" b="1" i="0" u="none" baseline="0" dirty="0"/>
              <a:t>système national fiable et transparent de surveillance des forêts</a:t>
            </a:r>
            <a:r>
              <a:rPr lang="fr" sz="2000" b="0" i="0" u="none" baseline="0" dirty="0"/>
              <a:t> pour estimer les émissions et établir un niveau de référence qui sera soumis à une évaluation technique dans le contexte des paiements fondés sur les résultats</a:t>
            </a:r>
          </a:p>
          <a:p>
            <a:pPr algn="l" rtl="0" fontAlgn="auto">
              <a:lnSpc>
                <a:spcPct val="100000"/>
              </a:lnSpc>
              <a:spcAft>
                <a:spcPts val="0"/>
              </a:spcAft>
              <a:defRPr/>
            </a:pPr>
            <a:endParaRPr lang="fr" sz="2000" dirty="0" smtClean="0"/>
          </a:p>
          <a:p>
            <a:endParaRPr lang="fr"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353086"/>
          </a:xfrm>
        </p:spPr>
        <p:txBody>
          <a:bodyPr/>
          <a:lstStyle/>
          <a:p>
            <a:pPr algn="l" rtl="0"/>
            <a:r>
              <a:rPr lang="fr" b="0" i="0" u="none" baseline="0"/>
              <a:t>Modalités de fonctionnement des systèmes nationaux de surveillance des forêts</a:t>
            </a:r>
            <a:endParaRPr lang="fr" dirty="0"/>
          </a:p>
        </p:txBody>
      </p:sp>
      <p:sp>
        <p:nvSpPr>
          <p:cNvPr id="3" name="Tijdelijke aanduiding voor tekst 2"/>
          <p:cNvSpPr>
            <a:spLocks noGrp="1"/>
          </p:cNvSpPr>
          <p:nvPr>
            <p:ph type="body" sz="quarter" idx="10"/>
          </p:nvPr>
        </p:nvSpPr>
        <p:spPr>
          <a:xfrm>
            <a:off x="421200" y="1718825"/>
            <a:ext cx="8521188" cy="4372274"/>
          </a:xfrm>
        </p:spPr>
        <p:txBody>
          <a:bodyPr/>
          <a:lstStyle/>
          <a:p>
            <a:pPr marL="0" lvl="0" indent="0" algn="l" rtl="0">
              <a:spcBef>
                <a:spcPts val="500"/>
              </a:spcBef>
              <a:buClr>
                <a:srgbClr val="005172"/>
              </a:buClr>
              <a:buNone/>
            </a:pPr>
            <a:r>
              <a:rPr lang="fr" sz="2000" b="0" i="0" u="none" baseline="0">
                <a:solidFill>
                  <a:srgbClr val="005172"/>
                </a:solidFill>
              </a:rPr>
              <a:t>La pleine mise en œuvre des actions axées sur les résultats exige des systèmes nationaux de surveillance des forêts (</a:t>
            </a:r>
            <a:r>
              <a:rPr lang="fr" sz="1600" b="0" i="0" u="none" baseline="0">
                <a:solidFill>
                  <a:srgbClr val="005172"/>
                </a:solidFill>
              </a:rPr>
              <a:t>CCNUCC </a:t>
            </a:r>
            <a:r>
              <a:rPr lang="fr" sz="1600" b="0" i="0" u="none" baseline="0"/>
              <a:t>2014, 11/CP.19).</a:t>
            </a:r>
          </a:p>
          <a:p>
            <a:pPr marL="0" indent="0" algn="l" rtl="0">
              <a:buNone/>
            </a:pPr>
            <a:r>
              <a:rPr lang="fr" sz="2000" b="0" i="0" u="none" baseline="0"/>
              <a:t>Les systèmes nationaux de surveillance des forêts avec, le cas échéant, une surveillance et une notification infranationales à titre provisoire, </a:t>
            </a:r>
            <a:r>
              <a:rPr lang="fr" sz="2000" b="0" i="0" u="none" baseline="0" smtClean="0"/>
              <a:t>devraient :</a:t>
            </a:r>
            <a:endParaRPr lang="fr" sz="2000" b="0" i="0" u="none" baseline="0"/>
          </a:p>
          <a:p>
            <a:pPr algn="l" rtl="0">
              <a:spcBef>
                <a:spcPts val="500"/>
              </a:spcBef>
            </a:pPr>
            <a:r>
              <a:rPr lang="fr" sz="1800" b="0" i="0" u="none" baseline="0"/>
              <a:t>Faire fond sur les systèmes existants, le cas échéant</a:t>
            </a:r>
          </a:p>
          <a:p>
            <a:pPr algn="l" rtl="0">
              <a:spcBef>
                <a:spcPts val="500"/>
              </a:spcBef>
            </a:pPr>
            <a:r>
              <a:rPr lang="fr" sz="1800" b="0" i="0" u="none" baseline="0"/>
              <a:t>Permettre l’évaluation de différents types de forêts dans le pays, y compris les forêts naturelles</a:t>
            </a:r>
          </a:p>
          <a:p>
            <a:pPr algn="l" rtl="0">
              <a:spcBef>
                <a:spcPts val="500"/>
              </a:spcBef>
            </a:pPr>
            <a:r>
              <a:rPr lang="fr" sz="1800" b="0" i="0" u="none" baseline="0"/>
              <a:t>Être souples et susceptibles d’amélioration</a:t>
            </a:r>
          </a:p>
          <a:p>
            <a:pPr algn="l" rtl="0">
              <a:spcBef>
                <a:spcPts val="500"/>
              </a:spcBef>
            </a:pPr>
            <a:r>
              <a:rPr lang="fr" sz="1800" b="0" i="0" u="none" baseline="0"/>
              <a:t>Refléter, le cas échéant, la mise en œuvre par phases</a:t>
            </a:r>
            <a:r>
              <a:rPr lang="fr" sz="1800"/>
              <a:t/>
            </a:r>
            <a:br>
              <a:rPr lang="fr" sz="1800"/>
            </a:br>
            <a:endParaRPr lang="fr" sz="18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pPr algn="l" rtl="0"/>
            <a:r>
              <a:rPr lang="fr" b="0" i="0" u="none" baseline="0"/>
              <a:t>Principes méthodologiques de la CCNUCC</a:t>
            </a:r>
            <a:endParaRPr lang="fr" dirty="0"/>
          </a:p>
        </p:txBody>
      </p:sp>
      <p:sp>
        <p:nvSpPr>
          <p:cNvPr id="3" name="Tijdelijke aanduiding voor tekst 2"/>
          <p:cNvSpPr>
            <a:spLocks noGrp="1"/>
          </p:cNvSpPr>
          <p:nvPr>
            <p:ph type="body" sz="quarter" idx="10"/>
          </p:nvPr>
        </p:nvSpPr>
        <p:spPr>
          <a:xfrm>
            <a:off x="421200" y="1436914"/>
            <a:ext cx="8521188" cy="4132613"/>
          </a:xfrm>
        </p:spPr>
        <p:txBody>
          <a:bodyPr/>
          <a:lstStyle/>
          <a:p>
            <a:pPr marL="0" lvl="0" indent="0" algn="l" rtl="0">
              <a:buClr>
                <a:srgbClr val="005172"/>
              </a:buClr>
              <a:buNone/>
            </a:pPr>
            <a:r>
              <a:rPr lang="fr" sz="2000" b="0" i="0" u="none" baseline="0" dirty="0">
                <a:solidFill>
                  <a:srgbClr val="005172"/>
                </a:solidFill>
              </a:rPr>
              <a:t>Les systèmes nationaux de surveillance des forêts </a:t>
            </a:r>
            <a:r>
              <a:rPr lang="fr" sz="2000" b="0" i="0" u="none" baseline="0" dirty="0" smtClean="0">
                <a:solidFill>
                  <a:srgbClr val="005172"/>
                </a:solidFill>
              </a:rPr>
              <a:t>devraient :</a:t>
            </a:r>
            <a:endParaRPr lang="fr" sz="2000" b="0" i="0" u="none" baseline="0" dirty="0">
              <a:solidFill>
                <a:srgbClr val="005172"/>
              </a:solidFill>
            </a:endParaRPr>
          </a:p>
          <a:p>
            <a:pPr algn="l" rtl="0">
              <a:buClr>
                <a:srgbClr val="005172"/>
              </a:buClr>
            </a:pPr>
            <a:r>
              <a:rPr lang="fr" sz="1800" b="0" i="0" u="none" baseline="0" dirty="0">
                <a:solidFill>
                  <a:srgbClr val="005172"/>
                </a:solidFill>
              </a:rPr>
              <a:t>Recourir à la fois à la télédétection et à des mesures au sol pour l’inventaire du carbone forestier</a:t>
            </a:r>
          </a:p>
          <a:p>
            <a:pPr algn="l" rtl="0">
              <a:buClr>
                <a:srgbClr val="005172"/>
              </a:buClr>
            </a:pPr>
            <a:r>
              <a:rPr lang="fr" sz="1800" b="0" i="0" u="none" baseline="0" dirty="0">
                <a:solidFill>
                  <a:srgbClr val="005172"/>
                </a:solidFill>
              </a:rPr>
              <a:t>Fournir des estimations qui soient transparentes, cohérentes, </a:t>
            </a:r>
            <a:r>
              <a:rPr lang="fr" sz="1800" b="0" i="0" u="none" baseline="0" dirty="0" smtClean="0">
                <a:solidFill>
                  <a:srgbClr val="005172"/>
                </a:solidFill>
              </a:rPr>
              <a:t>les </a:t>
            </a:r>
            <a:r>
              <a:rPr lang="fr" sz="1800" b="0" i="0" u="none" baseline="0" dirty="0">
                <a:solidFill>
                  <a:srgbClr val="005172"/>
                </a:solidFill>
              </a:rPr>
              <a:t>plus exactes possible et qui réduisent les facteurs d’incertitude, en tenant compte des capacités et des moyens de chaque pays</a:t>
            </a:r>
          </a:p>
          <a:p>
            <a:pPr algn="l" rtl="0">
              <a:buClr>
                <a:srgbClr val="005172"/>
              </a:buClr>
            </a:pPr>
            <a:r>
              <a:rPr lang="fr" sz="1800" b="0" i="0" u="none" baseline="0" dirty="0">
                <a:solidFill>
                  <a:srgbClr val="005172"/>
                </a:solidFill>
              </a:rPr>
              <a:t>Être transparents et leurs résultats devraient être disponibles et pouvoir faire l’objet d’un examen</a:t>
            </a:r>
          </a:p>
          <a:p>
            <a:pPr lvl="0" algn="l" rtl="0">
              <a:buClr>
                <a:srgbClr val="005172"/>
              </a:buClr>
              <a:buNone/>
            </a:pPr>
            <a:r>
              <a:rPr lang="fr" sz="1600" b="0" i="0" u="none" baseline="0" dirty="0">
                <a:solidFill>
                  <a:srgbClr val="005172"/>
                </a:solidFill>
              </a:rPr>
              <a:t>CCNUCC (2009, 4/CP.15) principes méthodologiques pour </a:t>
            </a:r>
            <a:r>
              <a:rPr lang="en-AU" sz="1600" b="0" i="0" u="none" baseline="0" dirty="0" smtClean="0">
                <a:solidFill>
                  <a:srgbClr val="005172"/>
                </a:solidFill>
              </a:rPr>
              <a:t>REDD+</a:t>
            </a:r>
            <a:endParaRPr lang="fr" sz="1600" b="0" i="0" u="none" baseline="0" dirty="0">
              <a:solidFill>
                <a:srgbClr val="005172"/>
              </a:solidFill>
            </a:endParaRPr>
          </a:p>
          <a:p>
            <a:pPr algn="l" rtl="0">
              <a:buNone/>
            </a:pPr>
            <a:endParaRPr lang="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pPr algn="l" rtl="0"/>
            <a:r>
              <a:rPr lang="fr" b="0" i="0" u="none" baseline="0"/>
              <a:t>Plan du cours</a:t>
            </a:r>
            <a:endParaRPr lang="fr" dirty="0"/>
          </a:p>
        </p:txBody>
      </p:sp>
      <p:sp>
        <p:nvSpPr>
          <p:cNvPr id="6" name="Tijdelijke aanduiding voor tekst 2"/>
          <p:cNvSpPr txBox="1">
            <a:spLocks/>
          </p:cNvSpPr>
          <p:nvPr/>
        </p:nvSpPr>
        <p:spPr bwMode="auto">
          <a:xfrm>
            <a:off x="421200" y="1325582"/>
            <a:ext cx="8521188" cy="434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lgn="l" rtl="0">
              <a:lnSpc>
                <a:spcPts val="2500"/>
              </a:lnSpc>
              <a:spcBef>
                <a:spcPts val="1200"/>
              </a:spcBef>
              <a:buClr>
                <a:schemeClr val="bg2">
                  <a:lumMod val="20000"/>
                  <a:lumOff val="80000"/>
                </a:schemeClr>
              </a:buClr>
              <a:buSzPct val="100000"/>
              <a:buFont typeface="+mj-lt"/>
              <a:buAutoNum type="arabicPeriod"/>
              <a:defRPr/>
            </a:pPr>
            <a:r>
              <a:rPr lang="fr" sz="2200" b="0" i="0" u="none" baseline="0" dirty="0">
                <a:solidFill>
                  <a:schemeClr val="bg2">
                    <a:lumMod val="20000"/>
                    <a:lumOff val="80000"/>
                  </a:schemeClr>
                </a:solidFill>
                <a:latin typeface="Verdana" pitchFamily="34" charset="0"/>
              </a:rPr>
              <a:t>Impératifs de la CCNUCC concernant les systèmes nationaux de surveillance des forêts (SNSF) et la mesure, la notification et la vérification (MNV) des activités </a:t>
            </a:r>
            <a:r>
              <a:rPr lang="en-AU" sz="2200" b="0" i="0" u="none" baseline="0" dirty="0" smtClean="0">
                <a:solidFill>
                  <a:schemeClr val="bg2">
                    <a:lumMod val="20000"/>
                    <a:lumOff val="80000"/>
                  </a:schemeClr>
                </a:solidFill>
                <a:latin typeface="Verdana" pitchFamily="34" charset="0"/>
              </a:rPr>
              <a:t>REDD+</a:t>
            </a:r>
            <a:endParaRPr lang="fr" sz="2200" b="0" i="0" u="none" baseline="0" dirty="0">
              <a:solidFill>
                <a:schemeClr val="bg2">
                  <a:lumMod val="20000"/>
                  <a:lumOff val="80000"/>
                </a:schemeClr>
              </a:solidFill>
              <a:latin typeface="Verdana" pitchFamily="34" charset="0"/>
            </a:endParaRPr>
          </a:p>
          <a:p>
            <a:pPr marL="342900" lvl="0" indent="-342900" algn="l" rtl="0">
              <a:lnSpc>
                <a:spcPts val="2500"/>
              </a:lnSpc>
              <a:spcBef>
                <a:spcPts val="1200"/>
              </a:spcBef>
              <a:buClr>
                <a:schemeClr val="bg2"/>
              </a:buClr>
              <a:buSzPct val="100000"/>
              <a:buFont typeface="+mj-lt"/>
              <a:buAutoNum type="arabicPeriod"/>
              <a:defRPr/>
            </a:pPr>
            <a:r>
              <a:rPr lang="fr" sz="2200" b="1" i="0" u="none" baseline="0" dirty="0">
                <a:solidFill>
                  <a:schemeClr val="bg2"/>
                </a:solidFill>
                <a:latin typeface="Verdana" pitchFamily="34" charset="0"/>
              </a:rPr>
              <a:t>Cadre des SNSF</a:t>
            </a:r>
          </a:p>
          <a:p>
            <a:pPr marL="342900" lvl="0" indent="-342900" algn="l" rtl="0">
              <a:lnSpc>
                <a:spcPts val="2500"/>
              </a:lnSpc>
              <a:spcBef>
                <a:spcPts val="1200"/>
              </a:spcBef>
              <a:buClr>
                <a:schemeClr val="bg2">
                  <a:lumMod val="20000"/>
                  <a:lumOff val="80000"/>
                </a:schemeClr>
              </a:buClr>
              <a:buSzPct val="100000"/>
              <a:buFont typeface="+mj-lt"/>
              <a:buAutoNum type="arabicPeriod"/>
              <a:defRPr/>
            </a:pPr>
            <a:r>
              <a:rPr lang="fr" sz="2200" b="0" i="0" u="none" baseline="0" dirty="0">
                <a:solidFill>
                  <a:schemeClr val="bg2">
                    <a:lumMod val="20000"/>
                    <a:lumOff val="80000"/>
                  </a:schemeClr>
                </a:solidFill>
                <a:latin typeface="Verdana" pitchFamily="34" charset="0"/>
              </a:rPr>
              <a:t>Renforcement des capacités techniques et institutionnelles concernant les SNSF et la MNV </a:t>
            </a:r>
            <a:r>
              <a:rPr lang="en-AU" sz="2200" b="0" i="0" u="none" baseline="0" dirty="0" smtClean="0">
                <a:solidFill>
                  <a:schemeClr val="bg2">
                    <a:lumMod val="20000"/>
                    <a:lumOff val="80000"/>
                  </a:schemeClr>
                </a:solidFill>
                <a:latin typeface="Verdana" pitchFamily="34" charset="0"/>
              </a:rPr>
              <a:t>REDD+</a:t>
            </a:r>
            <a:endParaRPr lang="fr" sz="2200" b="0" i="0" u="none" baseline="0" dirty="0">
              <a:solidFill>
                <a:schemeClr val="bg2">
                  <a:lumMod val="20000"/>
                  <a:lumOff val="80000"/>
                </a:schemeClr>
              </a:solidFill>
              <a:latin typeface="Verdana" pitchFamily="34" charset="0"/>
            </a:endParaRPr>
          </a:p>
          <a:p>
            <a:pPr marL="342900" lvl="0" indent="-342900" algn="l" rtl="0">
              <a:lnSpc>
                <a:spcPts val="2500"/>
              </a:lnSpc>
              <a:spcBef>
                <a:spcPts val="1200"/>
              </a:spcBef>
              <a:buClr>
                <a:schemeClr val="bg2">
                  <a:lumMod val="20000"/>
                  <a:lumOff val="80000"/>
                </a:schemeClr>
              </a:buClr>
              <a:buSzPct val="100000"/>
              <a:buFont typeface="+mj-lt"/>
              <a:buAutoNum type="arabicPeriod"/>
              <a:defRPr/>
            </a:pPr>
            <a:r>
              <a:rPr lang="fr" sz="2200" b="0" i="0" u="none" baseline="0" dirty="0">
                <a:solidFill>
                  <a:schemeClr val="bg2">
                    <a:lumMod val="20000"/>
                    <a:lumOff val="80000"/>
                  </a:schemeClr>
                </a:solidFill>
                <a:latin typeface="Verdana" pitchFamily="34" charset="0"/>
              </a:rPr>
              <a:t>Planification et mise en œuvre d’un SNSF pour la MNV </a:t>
            </a:r>
            <a:r>
              <a:rPr lang="en-AU" sz="2200" b="0" i="0" u="none" baseline="0" dirty="0" smtClean="0">
                <a:solidFill>
                  <a:schemeClr val="bg2">
                    <a:lumMod val="20000"/>
                    <a:lumOff val="80000"/>
                  </a:schemeClr>
                </a:solidFill>
                <a:latin typeface="Verdana" pitchFamily="34" charset="0"/>
              </a:rPr>
              <a:t>REDD+</a:t>
            </a:r>
            <a:endParaRPr lang="fr" sz="2200" b="0" i="0" u="none" baseline="0" dirty="0">
              <a:solidFill>
                <a:schemeClr val="bg2">
                  <a:lumMod val="20000"/>
                  <a:lumOff val="80000"/>
                </a:schemeClr>
              </a:solidFill>
              <a:latin typeface="Verdana" pitchFamily="34" charset="0"/>
            </a:endParaRPr>
          </a:p>
          <a:p>
            <a:pPr marL="342900" lvl="0" indent="-342900" algn="l" rtl="0">
              <a:lnSpc>
                <a:spcPts val="2500"/>
              </a:lnSpc>
              <a:spcBef>
                <a:spcPts val="1200"/>
              </a:spcBef>
              <a:buClr>
                <a:schemeClr val="bg2">
                  <a:lumMod val="20000"/>
                  <a:lumOff val="80000"/>
                </a:schemeClr>
              </a:buClr>
              <a:buSzPct val="100000"/>
              <a:buFont typeface="+mj-lt"/>
              <a:buAutoNum type="arabicPeriod"/>
              <a:defRPr/>
            </a:pPr>
            <a:r>
              <a:rPr lang="fr" sz="2200" b="0" i="0" u="none" baseline="0" dirty="0">
                <a:solidFill>
                  <a:schemeClr val="bg2">
                    <a:lumMod val="20000"/>
                    <a:lumOff val="80000"/>
                  </a:schemeClr>
                </a:solidFill>
                <a:latin typeface="Verdana" pitchFamily="34" charset="0"/>
              </a:rPr>
              <a:t>Incidences financières et différents facteurs de coût</a:t>
            </a:r>
            <a:endParaRPr lang="fr" sz="2200" dirty="0">
              <a:solidFill>
                <a:schemeClr val="bg2">
                  <a:lumMod val="20000"/>
                  <a:lumOff val="80000"/>
                </a:schemeClr>
              </a:solidFill>
              <a:latin typeface="Verdana" pitchFamily="34" charset="0"/>
            </a:endParaRPr>
          </a:p>
        </p:txBody>
      </p:sp>
    </p:spTree>
    <p:extLst>
      <p:ext uri="{BB962C8B-B14F-4D97-AF65-F5344CB8AC3E}">
        <p14:creationId xmlns:p14="http://schemas.microsoft.com/office/powerpoint/2010/main" val="543711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Wageningen UR">
  <a:themeElements>
    <a:clrScheme name="WHUK - 010412">
      <a:dk1>
        <a:srgbClr val="005172"/>
      </a:dk1>
      <a:lt1>
        <a:srgbClr val="FFFFFF"/>
      </a:lt1>
      <a:dk2>
        <a:srgbClr val="34B233"/>
      </a:dk2>
      <a:lt2>
        <a:srgbClr val="005172"/>
      </a:lt2>
      <a:accent1>
        <a:srgbClr val="519FD7"/>
      </a:accent1>
      <a:accent2>
        <a:srgbClr val="948A85"/>
      </a:accent2>
      <a:accent3>
        <a:srgbClr val="D5D2CA"/>
      </a:accent3>
      <a:accent4>
        <a:srgbClr val="FF7900"/>
      </a:accent4>
      <a:accent5>
        <a:srgbClr val="00549F"/>
      </a:accent5>
      <a:accent6>
        <a:srgbClr val="000000"/>
      </a:accent6>
      <a:hlink>
        <a:srgbClr val="00549F"/>
      </a:hlink>
      <a:folHlink>
        <a:srgbClr val="00000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solidFill>
          <a:schemeClr val="accent3"/>
        </a:solid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20955</TotalTime>
  <Words>4265</Words>
  <Application>Microsoft Office PowerPoint</Application>
  <PresentationFormat>On-screen Show (4:3)</PresentationFormat>
  <Paragraphs>537</Paragraphs>
  <Slides>45</Slides>
  <Notes>39</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Wageningen UR</vt:lpstr>
      <vt:lpstr>Module 1.2 Cadre d’élaboration de systèmes nationaux de surveillance des forêts pour REDD+</vt:lpstr>
      <vt:lpstr>Documents de base</vt:lpstr>
      <vt:lpstr>Documents de base</vt:lpstr>
      <vt:lpstr>Plan du cours</vt:lpstr>
      <vt:lpstr>Plan du cours</vt:lpstr>
      <vt:lpstr>Systèmes nationaux de surveillance  des forêts et MNV</vt:lpstr>
      <vt:lpstr>Modalités de fonctionnement des systèmes nationaux de surveillance des forêts</vt:lpstr>
      <vt:lpstr>Principes méthodologiques de la CCNUCC</vt:lpstr>
      <vt:lpstr>Plan du cours</vt:lpstr>
      <vt:lpstr>Lien entre la MNV REDD+ et les systèmes nationaux de surveillance des forêts</vt:lpstr>
      <vt:lpstr>Multiples avantages des systèmes nationaux de surveillance des forêts (SNSF)</vt:lpstr>
      <vt:lpstr>Cadre de la surveillance nationale REDD+</vt:lpstr>
      <vt:lpstr>Utilisation de la télédétection au sein des SNSF</vt:lpstr>
      <vt:lpstr>Obstacles techniques à l’utilisation de la télédétection</vt:lpstr>
      <vt:lpstr>Plan du cours</vt:lpstr>
      <vt:lpstr>Exigences concernant les SNSF  et le renforcement des capacités</vt:lpstr>
      <vt:lpstr>Évaluation des capacités techniques nationales  de surveillance des forêts par rapport aux exigences du système MNV</vt:lpstr>
      <vt:lpstr>Capacités de surveillance REDD+</vt:lpstr>
      <vt:lpstr>Capacités de surveillance et participation à REDD+</vt:lpstr>
      <vt:lpstr>Renforcement des capacités techniques  et institutionnelles</vt:lpstr>
      <vt:lpstr>Amélioration des capacités des SNSF grâce  à la mise en œuvre par phases de REDD+</vt:lpstr>
      <vt:lpstr>Coordination de la MNV à différents niveaux</vt:lpstr>
      <vt:lpstr>Cadre institutionnel</vt:lpstr>
      <vt:lpstr>Développement des capacités institutionnelles</vt:lpstr>
      <vt:lpstr>Plan du cours</vt:lpstr>
      <vt:lpstr>Planification et mise en œuvre de la MNV REDD+</vt:lpstr>
      <vt:lpstr>Procédure de création d’un système national de surveillance</vt:lpstr>
      <vt:lpstr>Objectifs et conception</vt:lpstr>
      <vt:lpstr>Objectifs et phase de conception des SNSF</vt:lpstr>
      <vt:lpstr>Création d’un système de surveillance</vt:lpstr>
      <vt:lpstr>Surveillance au cours de la phase d’établissement</vt:lpstr>
      <vt:lpstr>Analyse et notification</vt:lpstr>
      <vt:lpstr>Ex. : Feuille de route MNV REDD+ de l’Éthiopie</vt:lpstr>
      <vt:lpstr>Plan du cours</vt:lpstr>
      <vt:lpstr>Incidences financières des SNSF</vt:lpstr>
      <vt:lpstr>Coûts de la télédétection</vt:lpstr>
      <vt:lpstr>Utilité des capteurs optiques à différentes résolutions pour la surveillance du déboisement</vt:lpstr>
      <vt:lpstr>Missions optiques de base prévues  avec des données gratuites</vt:lpstr>
      <vt:lpstr>Missions d’imagerie radar à synthèse d’ouverture (SAR) de base prévues avec des données gratuites</vt:lpstr>
      <vt:lpstr>Coût de la surveillance et du renforcement des capacités</vt:lpstr>
      <vt:lpstr>Récapitulatif</vt:lpstr>
      <vt:lpstr>Exemples nationaux et exercices</vt:lpstr>
      <vt:lpstr>Modules complémentaires recommandés</vt:lpstr>
      <vt:lpstr>Références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 Brinkman</dc:creator>
  <cp:lastModifiedBy>olivier</cp:lastModifiedBy>
  <cp:revision>1189</cp:revision>
  <dcterms:created xsi:type="dcterms:W3CDTF">2011-09-29T08:30:03Z</dcterms:created>
  <dcterms:modified xsi:type="dcterms:W3CDTF">2015-06-04T06:38:10Z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WHUK.pptx</vt:lpwstr>
  </property>
</Properties>
</file>